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9" r:id="rId10"/>
    <p:sldId id="268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0F1C-E420-4278-9DA2-84A30BE63EB1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3C70-49B1-47A3-8067-63961AF0C4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825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0F1C-E420-4278-9DA2-84A30BE63EB1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3C70-49B1-47A3-8067-63961AF0C4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342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0F1C-E420-4278-9DA2-84A30BE63EB1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3C70-49B1-47A3-8067-63961AF0C4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155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0F1C-E420-4278-9DA2-84A30BE63EB1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3C70-49B1-47A3-8067-63961AF0C4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45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0F1C-E420-4278-9DA2-84A30BE63EB1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3C70-49B1-47A3-8067-63961AF0C4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336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0F1C-E420-4278-9DA2-84A30BE63EB1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3C70-49B1-47A3-8067-63961AF0C4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443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0F1C-E420-4278-9DA2-84A30BE63EB1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3C70-49B1-47A3-8067-63961AF0C4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920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0F1C-E420-4278-9DA2-84A30BE63EB1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3C70-49B1-47A3-8067-63961AF0C4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95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0F1C-E420-4278-9DA2-84A30BE63EB1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3C70-49B1-47A3-8067-63961AF0C4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712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0F1C-E420-4278-9DA2-84A30BE63EB1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3C70-49B1-47A3-8067-63961AF0C4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792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0F1C-E420-4278-9DA2-84A30BE63EB1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3C70-49B1-47A3-8067-63961AF0C4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449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40F1C-E420-4278-9DA2-84A30BE63EB1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D3C70-49B1-47A3-8067-63961AF0C4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8631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3275857" y="1556792"/>
            <a:ext cx="43204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solidFill>
                  <a:srgbClr val="00B050"/>
                </a:solidFill>
              </a:rPr>
              <a:t>Творческий проект в средней группе </a:t>
            </a:r>
          </a:p>
          <a:p>
            <a:pPr algn="ctr"/>
            <a:r>
              <a:rPr lang="ru-RU" sz="2800" b="1" i="1" dirty="0">
                <a:solidFill>
                  <a:srgbClr val="00B050"/>
                </a:solidFill>
              </a:rPr>
              <a:t>«Дружба начинается с улыбки»</a:t>
            </a:r>
          </a:p>
          <a:p>
            <a:pPr algn="ctr"/>
            <a:endParaRPr lang="ru-RU" sz="2400" b="1" dirty="0">
              <a:solidFill>
                <a:srgbClr val="FF0000"/>
              </a:solidFill>
            </a:endParaRPr>
          </a:p>
          <a:p>
            <a:pPr algn="ctr"/>
            <a:endParaRPr lang="ru-RU" sz="2400" b="1" dirty="0">
              <a:solidFill>
                <a:srgbClr val="FF0000"/>
              </a:solidFill>
            </a:endParaRPr>
          </a:p>
          <a:p>
            <a:pPr algn="ctr"/>
            <a:r>
              <a:rPr lang="ru-RU" sz="2000" b="1" dirty="0">
                <a:solidFill>
                  <a:srgbClr val="FF0000"/>
                </a:solidFill>
              </a:rPr>
              <a:t>Подготовила воспитатель</a:t>
            </a:r>
          </a:p>
          <a:p>
            <a:pPr algn="ctr"/>
            <a:r>
              <a:rPr lang="ru-RU" sz="2000" b="1" dirty="0">
                <a:solidFill>
                  <a:srgbClr val="FF0000"/>
                </a:solidFill>
              </a:rPr>
              <a:t>Жданова И.В.</a:t>
            </a:r>
          </a:p>
        </p:txBody>
      </p:sp>
    </p:spTree>
    <p:extLst>
      <p:ext uri="{BB962C8B-B14F-4D97-AF65-F5344CB8AC3E}">
        <p14:creationId xmlns:p14="http://schemas.microsoft.com/office/powerpoint/2010/main" val="78051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8520" y="-1102186"/>
            <a:ext cx="9144000" cy="7960186"/>
          </a:xfrm>
        </p:spPr>
      </p:pic>
      <p:sp>
        <p:nvSpPr>
          <p:cNvPr id="5" name="TextBox 4"/>
          <p:cNvSpPr txBox="1"/>
          <p:nvPr/>
        </p:nvSpPr>
        <p:spPr>
          <a:xfrm>
            <a:off x="971601" y="159023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>
                <a:solidFill>
                  <a:srgbClr val="FF0000"/>
                </a:solidFill>
              </a:rPr>
              <a:t>Лэпбук</a:t>
            </a:r>
            <a:r>
              <a:rPr lang="ru-RU" sz="2800" b="1" dirty="0">
                <a:solidFill>
                  <a:srgbClr val="FF0000"/>
                </a:solidFill>
              </a:rPr>
              <a:t> «Эмоции»</a:t>
            </a:r>
          </a:p>
        </p:txBody>
      </p:sp>
      <p:pic>
        <p:nvPicPr>
          <p:cNvPr id="4098" name="Picture 2" descr="E:\фото гп\фото весна\IMG_20180315_11070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3" y="980728"/>
            <a:ext cx="3024336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E:\фото гп\фото весна\IMG_20180315_11071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873" y="980728"/>
            <a:ext cx="2321062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E:\фото гп\фото весна\IMG_20180315_110626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152" y="980728"/>
            <a:ext cx="2952328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0851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80528" y="0"/>
            <a:ext cx="9433048" cy="6858000"/>
          </a:xfrm>
        </p:spPr>
      </p:pic>
      <p:sp>
        <p:nvSpPr>
          <p:cNvPr id="5" name="TextBox 4"/>
          <p:cNvSpPr txBox="1"/>
          <p:nvPr/>
        </p:nvSpPr>
        <p:spPr>
          <a:xfrm rot="10800000" flipV="1">
            <a:off x="179511" y="378823"/>
            <a:ext cx="84969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Подвижные игры: «Котята и щенята», «Найди себе пару»,  «Подтолкни шарик», «Теремок». </a:t>
            </a:r>
          </a:p>
        </p:txBody>
      </p:sp>
      <p:pic>
        <p:nvPicPr>
          <p:cNvPr id="2050" name="Picture 2" descr="E:\фото гп\фото весна\IMG_20180226_09073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209820"/>
            <a:ext cx="2880320" cy="4379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фото гп\фото весна\IMG_20180213_11391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872" y="1209821"/>
            <a:ext cx="2520280" cy="4379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:\фото гп\фото весна\IMG_20180213_113302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192" y="1209820"/>
            <a:ext cx="2520280" cy="4379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3881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396536" cy="6858000"/>
          </a:xfrm>
        </p:spPr>
      </p:pic>
      <p:sp>
        <p:nvSpPr>
          <p:cNvPr id="5" name="TextBox 4"/>
          <p:cNvSpPr txBox="1"/>
          <p:nvPr/>
        </p:nvSpPr>
        <p:spPr>
          <a:xfrm rot="10800000" flipV="1">
            <a:off x="539552" y="496997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Сюжетно – ролевые игры: «Семья», «В кафе», «Детский сад». </a:t>
            </a:r>
          </a:p>
        </p:txBody>
      </p:sp>
      <p:pic>
        <p:nvPicPr>
          <p:cNvPr id="6146" name="Picture 2" descr="E:\фото гп\фото весна\IMG_20180315_11023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3600400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E:\фото гп\фото весна\IMG_20180315_11044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1340768"/>
            <a:ext cx="3816424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912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TextBox 4"/>
          <p:cNvSpPr txBox="1"/>
          <p:nvPr/>
        </p:nvSpPr>
        <p:spPr>
          <a:xfrm rot="10800000" flipV="1">
            <a:off x="755576" y="336866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Итоговое занятие «Путешествие в страну Дружбы и Добра»</a:t>
            </a:r>
          </a:p>
        </p:txBody>
      </p:sp>
      <p:pic>
        <p:nvPicPr>
          <p:cNvPr id="7170" name="Picture 2" descr="E:\Фото Ира Ж\DSC0204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4404" y="1412776"/>
            <a:ext cx="3073460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E:\Фото Ира Ж\DSC0208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4208" y="1340768"/>
            <a:ext cx="2448272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E:\Фото Ира Ж\DSC02066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5896" y="1340768"/>
            <a:ext cx="2664296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5250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4953" y="-15434"/>
            <a:ext cx="9144000" cy="71014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4043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7" name="TextBox 6"/>
          <p:cNvSpPr txBox="1"/>
          <p:nvPr/>
        </p:nvSpPr>
        <p:spPr>
          <a:xfrm>
            <a:off x="971600" y="1041577"/>
            <a:ext cx="741682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Данный проект о дружбе, рассчитан на детей 4-5 лет, родителей, воспитателей. У каждого человека есть друг, который всегда рядом и поможет в трудную минуту, который готов разделить и твою  радость, и твоё горе, а если понадобится, отдать тебе всё ,что имеет сам.</a:t>
            </a:r>
          </a:p>
          <a:p>
            <a:endParaRPr lang="ru-RU" sz="2400" dirty="0"/>
          </a:p>
          <a:p>
            <a:r>
              <a:rPr lang="ru-RU" sz="2400" b="1" dirty="0">
                <a:solidFill>
                  <a:srgbClr val="FF0000"/>
                </a:solidFill>
              </a:rPr>
              <a:t>Тип проекта</a:t>
            </a:r>
            <a:r>
              <a:rPr lang="ru-RU" sz="2400" dirty="0"/>
              <a:t>: творческий.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Продолжительность</a:t>
            </a:r>
            <a:r>
              <a:rPr lang="ru-RU" sz="2400" dirty="0"/>
              <a:t>: краткосрочный.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Участники  проекта</a:t>
            </a:r>
            <a:r>
              <a:rPr lang="ru-RU" sz="2400" dirty="0"/>
              <a:t>: воспитатели, дети, родители.</a:t>
            </a:r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09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8520" y="0"/>
            <a:ext cx="9252520" cy="6858000"/>
          </a:xfrm>
        </p:spPr>
      </p:pic>
      <p:sp>
        <p:nvSpPr>
          <p:cNvPr id="5" name="TextBox 4"/>
          <p:cNvSpPr txBox="1"/>
          <p:nvPr/>
        </p:nvSpPr>
        <p:spPr>
          <a:xfrm>
            <a:off x="683568" y="1052736"/>
            <a:ext cx="79208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Актуальность темы: </a:t>
            </a:r>
            <a:r>
              <a:rPr lang="ru-RU" sz="2400" dirty="0">
                <a:solidFill>
                  <a:srgbClr val="FF0000"/>
                </a:solidFill>
              </a:rPr>
              <a:t>Дружба</a:t>
            </a:r>
            <a:r>
              <a:rPr lang="ru-RU" sz="2400" dirty="0"/>
              <a:t> </a:t>
            </a:r>
            <a:r>
              <a:rPr lang="ru-RU" sz="2400" dirty="0">
                <a:solidFill>
                  <a:srgbClr val="0070C0"/>
                </a:solidFill>
              </a:rPr>
              <a:t>- личные бескорыстные взаимоотношения между людьми, основанные на любви, доверии, искренности, взаимных симпатиях, общих интересах и увлечениях. Обязательными признаками дружбы являются взаимность, доверие и терпение. На сегодняшний день проблема жестокости и равнодушия в молодежной среде становится все более очевидной. Основа гуманного отношения к людям - способность к сопереживанию, к сочувствию - проявляется в самых разных жизненных ситуациях. Поэтому у детей нужно формировать не только представления о должном поведении, а прежде всего нравственные чувства.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6273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-315416"/>
            <a:ext cx="9144000" cy="7173416"/>
          </a:xfrm>
        </p:spPr>
      </p:pic>
      <p:sp>
        <p:nvSpPr>
          <p:cNvPr id="5" name="TextBox 4"/>
          <p:cNvSpPr txBox="1"/>
          <p:nvPr/>
        </p:nvSpPr>
        <p:spPr>
          <a:xfrm>
            <a:off x="142844" y="-214338"/>
            <a:ext cx="8136904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Цель проекта</a:t>
            </a:r>
            <a:r>
              <a:rPr lang="ru-RU" sz="2000" dirty="0"/>
              <a:t>: </a:t>
            </a:r>
            <a:r>
              <a:rPr lang="ru-RU" sz="2000" dirty="0">
                <a:solidFill>
                  <a:srgbClr val="0070C0"/>
                </a:solidFill>
              </a:rPr>
              <a:t>Формировать у детей понятие о том, что значит уметь дружить, установить дружеские отношения между сверстниками</a:t>
            </a:r>
            <a:r>
              <a:rPr lang="ru-RU" sz="2000" dirty="0"/>
              <a:t>. </a:t>
            </a:r>
          </a:p>
          <a:p>
            <a:r>
              <a:rPr lang="ru-RU" sz="2000" dirty="0"/>
              <a:t>Задачи: 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Образовательные: </a:t>
            </a:r>
          </a:p>
          <a:p>
            <a:r>
              <a:rPr lang="ru-RU" sz="2000" dirty="0"/>
              <a:t> </a:t>
            </a:r>
            <a:r>
              <a:rPr lang="ru-RU" sz="2000" dirty="0">
                <a:solidFill>
                  <a:srgbClr val="0070C0"/>
                </a:solidFill>
              </a:rPr>
              <a:t>- формировать представления детей о дружбе между людьми; </a:t>
            </a:r>
          </a:p>
          <a:p>
            <a:r>
              <a:rPr lang="ru-RU" sz="2000" dirty="0">
                <a:solidFill>
                  <a:srgbClr val="0070C0"/>
                </a:solidFill>
              </a:rPr>
              <a:t> - учить детей дружеским формам взаимодействия; </a:t>
            </a:r>
          </a:p>
          <a:p>
            <a:r>
              <a:rPr lang="ru-RU" sz="2000" dirty="0">
                <a:solidFill>
                  <a:srgbClr val="0070C0"/>
                </a:solidFill>
              </a:rPr>
              <a:t> - учить считаться с желаниями сверстников, ограничивая свои желания; </a:t>
            </a:r>
          </a:p>
          <a:p>
            <a:r>
              <a:rPr lang="ru-RU" sz="2000" dirty="0">
                <a:solidFill>
                  <a:srgbClr val="0070C0"/>
                </a:solidFill>
              </a:rPr>
              <a:t> - расширять и систематизировать знания о культуре поведения и взаимоотношениях между людьми. 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Развивающие</a:t>
            </a:r>
            <a:r>
              <a:rPr lang="ru-RU" sz="2000" b="1" dirty="0"/>
              <a:t>:</a:t>
            </a:r>
            <a:r>
              <a:rPr lang="ru-RU" sz="2000" dirty="0"/>
              <a:t> </a:t>
            </a:r>
          </a:p>
          <a:p>
            <a:r>
              <a:rPr lang="ru-RU" sz="2000" dirty="0"/>
              <a:t> </a:t>
            </a:r>
            <a:r>
              <a:rPr lang="ru-RU" sz="2000" dirty="0">
                <a:solidFill>
                  <a:srgbClr val="0070C0"/>
                </a:solidFill>
              </a:rPr>
              <a:t>- развивать социально-коммуникативные качества; </a:t>
            </a:r>
          </a:p>
          <a:p>
            <a:r>
              <a:rPr lang="ru-RU" sz="2000" dirty="0">
                <a:solidFill>
                  <a:srgbClr val="0070C0"/>
                </a:solidFill>
              </a:rPr>
              <a:t> - развивать эмоциональную сторону детской личности; </a:t>
            </a:r>
          </a:p>
          <a:p>
            <a:r>
              <a:rPr lang="ru-RU" sz="2000" dirty="0">
                <a:solidFill>
                  <a:srgbClr val="0070C0"/>
                </a:solidFill>
              </a:rPr>
              <a:t> - развивать творческие и речевые способности детей. </a:t>
            </a:r>
          </a:p>
          <a:p>
            <a:r>
              <a:rPr lang="ru-RU" sz="2000" dirty="0"/>
              <a:t> </a:t>
            </a:r>
            <a:r>
              <a:rPr lang="ru-RU" sz="2000" b="1" dirty="0">
                <a:solidFill>
                  <a:srgbClr val="FF0000"/>
                </a:solidFill>
              </a:rPr>
              <a:t>Воспитательные:</a:t>
            </a:r>
            <a:r>
              <a:rPr lang="ru-RU" sz="2000" b="1" dirty="0"/>
              <a:t> </a:t>
            </a:r>
          </a:p>
          <a:p>
            <a:r>
              <a:rPr lang="ru-RU" sz="2000" dirty="0"/>
              <a:t> </a:t>
            </a:r>
            <a:r>
              <a:rPr lang="ru-RU" sz="2000" dirty="0">
                <a:solidFill>
                  <a:srgbClr val="0070C0"/>
                </a:solidFill>
              </a:rPr>
              <a:t>- воспитывать потребность проявлять доброту, заботу, внимание, сочувствие, оказывать взаимопомощь; </a:t>
            </a:r>
          </a:p>
          <a:p>
            <a:r>
              <a:rPr lang="ru-RU" sz="2000" dirty="0">
                <a:solidFill>
                  <a:srgbClr val="0070C0"/>
                </a:solidFill>
              </a:rPr>
              <a:t> - воспитывать здоровый дух соперничества и способствовать сплочению коллектива. 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Участие родителей в реализации проекта</a:t>
            </a:r>
            <a:r>
              <a:rPr lang="ru-RU" sz="2000" dirty="0"/>
              <a:t>: </a:t>
            </a:r>
            <a:r>
              <a:rPr lang="ru-RU" sz="2000" dirty="0">
                <a:solidFill>
                  <a:srgbClr val="0070C0"/>
                </a:solidFill>
              </a:rPr>
              <a:t>Создать атмосферу эмоционального комфорта, взаимопонимания и поддержки. С</a:t>
            </a:r>
            <a:r>
              <a:rPr lang="ru-RU" dirty="0">
                <a:solidFill>
                  <a:srgbClr val="0070C0"/>
                </a:solidFill>
              </a:rPr>
              <a:t>овместное </a:t>
            </a:r>
            <a:r>
              <a:rPr lang="ru-RU" sz="2000" dirty="0">
                <a:solidFill>
                  <a:srgbClr val="0070C0"/>
                </a:solidFill>
              </a:rPr>
              <a:t>с детьми разучивание стихотворений о дружбе, беседы</a:t>
            </a:r>
            <a:r>
              <a:rPr lang="ru-RU" dirty="0">
                <a:solidFill>
                  <a:srgbClr val="0070C0"/>
                </a:solidFill>
              </a:rPr>
              <a:t>. 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111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80528" y="0"/>
            <a:ext cx="9324528" cy="6858000"/>
          </a:xfrm>
        </p:spPr>
      </p:pic>
      <p:sp>
        <p:nvSpPr>
          <p:cNvPr id="5" name="TextBox 4"/>
          <p:cNvSpPr txBox="1"/>
          <p:nvPr/>
        </p:nvSpPr>
        <p:spPr>
          <a:xfrm>
            <a:off x="755576" y="1632992"/>
            <a:ext cx="72008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sz="2400" b="1" dirty="0">
                <a:solidFill>
                  <a:srgbClr val="FF0000"/>
                </a:solidFill>
              </a:rPr>
              <a:t>Предполагаемый результат</a:t>
            </a:r>
            <a:r>
              <a:rPr lang="ru-RU" sz="2400" dirty="0">
                <a:solidFill>
                  <a:srgbClr val="0070C0"/>
                </a:solidFill>
              </a:rPr>
              <a:t>: Сплочение коллектива, проявление доброты, заботы, внимания, сочувствия, оказание взаимопомощи. </a:t>
            </a:r>
          </a:p>
          <a:p>
            <a:r>
              <a:rPr lang="ru-RU" sz="2400" dirty="0">
                <a:solidFill>
                  <a:srgbClr val="FF0000"/>
                </a:solidFill>
              </a:rPr>
              <a:t>Продукт проектной деятельности</a:t>
            </a:r>
            <a:r>
              <a:rPr lang="ru-RU" sz="2400" dirty="0">
                <a:solidFill>
                  <a:srgbClr val="0070C0"/>
                </a:solidFill>
              </a:rPr>
              <a:t>: Совместное творчество, игры, рекомендации для родителей. </a:t>
            </a:r>
          </a:p>
          <a:p>
            <a:r>
              <a:rPr lang="ru-RU" sz="2400" dirty="0">
                <a:solidFill>
                  <a:srgbClr val="FF0000"/>
                </a:solidFill>
              </a:rPr>
              <a:t>Итоговое занятие проекта:</a:t>
            </a:r>
            <a:r>
              <a:rPr lang="ru-RU" sz="2400" dirty="0"/>
              <a:t>  </a:t>
            </a:r>
            <a:r>
              <a:rPr lang="ru-RU" sz="2400" dirty="0">
                <a:solidFill>
                  <a:srgbClr val="0070C0"/>
                </a:solidFill>
              </a:rPr>
              <a:t>«Путешествие в страну Дружбы и Доброты». </a:t>
            </a:r>
          </a:p>
          <a:p>
            <a:r>
              <a:rPr lang="ru-RU" sz="2000" dirty="0">
                <a:solidFill>
                  <a:srgbClr val="0070C0"/>
                </a:solidFill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169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07504" y="332656"/>
            <a:ext cx="9092342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</a:rPr>
              <a:t>План реализации проекта:</a:t>
            </a:r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i="1" dirty="0"/>
              <a:t> </a:t>
            </a:r>
            <a:r>
              <a:rPr lang="ru-RU" b="1" i="1" dirty="0">
                <a:solidFill>
                  <a:srgbClr val="FF0000"/>
                </a:solidFill>
              </a:rPr>
              <a:t>Беседа:</a:t>
            </a:r>
            <a:r>
              <a:rPr lang="ru-RU" i="1" dirty="0"/>
              <a:t> «</a:t>
            </a:r>
            <a:r>
              <a:rPr lang="ru-RU" i="1" dirty="0">
                <a:solidFill>
                  <a:srgbClr val="0070C0"/>
                </a:solidFill>
              </a:rPr>
              <a:t>Умейте дружбой дорожить». 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В.Катаев</a:t>
            </a:r>
            <a:r>
              <a:rPr lang="ru-RU" i="1" dirty="0">
                <a:solidFill>
                  <a:srgbClr val="0070C0"/>
                </a:solidFill>
              </a:rPr>
              <a:t> «Цветик - </a:t>
            </a:r>
            <a:r>
              <a:rPr lang="ru-RU" i="1" dirty="0" err="1">
                <a:solidFill>
                  <a:srgbClr val="0070C0"/>
                </a:solidFill>
              </a:rPr>
              <a:t>семицветик</a:t>
            </a:r>
            <a:r>
              <a:rPr lang="ru-RU" i="1" dirty="0">
                <a:solidFill>
                  <a:srgbClr val="0070C0"/>
                </a:solidFill>
              </a:rPr>
              <a:t>», Л. Воронкова «Что сказала бы мама?», русская народная сказка «Лиса и журавль», 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Э.Успенский</a:t>
            </a:r>
            <a:r>
              <a:rPr lang="ru-RU" i="1" dirty="0">
                <a:solidFill>
                  <a:srgbClr val="0070C0"/>
                </a:solidFill>
              </a:rPr>
              <a:t> «Дядя Фёдор, пёс и кот» (главы из книги). 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i="1" dirty="0">
                <a:solidFill>
                  <a:srgbClr val="0070C0"/>
                </a:solidFill>
              </a:rPr>
              <a:t>  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i="1" dirty="0"/>
              <a:t>  </a:t>
            </a:r>
            <a:r>
              <a:rPr lang="ru-RU" b="1" i="1" dirty="0">
                <a:solidFill>
                  <a:srgbClr val="FF0000"/>
                </a:solidFill>
              </a:rPr>
              <a:t>Пословицы и поговорки </a:t>
            </a:r>
            <a:r>
              <a:rPr lang="ru-RU" i="1" dirty="0">
                <a:solidFill>
                  <a:srgbClr val="0070C0"/>
                </a:solidFill>
              </a:rPr>
              <a:t>о дружбе. </a:t>
            </a:r>
          </a:p>
          <a:p>
            <a:endParaRPr lang="ru-RU" dirty="0"/>
          </a:p>
          <a:p>
            <a:r>
              <a:rPr lang="ru-RU" b="1" i="1" dirty="0">
                <a:solidFill>
                  <a:srgbClr val="FF0000"/>
                </a:solidFill>
              </a:rPr>
              <a:t> Заучивание стихотворений </a:t>
            </a:r>
            <a:r>
              <a:rPr lang="ru-RU" i="1" dirty="0">
                <a:solidFill>
                  <a:srgbClr val="0070C0"/>
                </a:solidFill>
              </a:rPr>
              <a:t>о дружбе.</a:t>
            </a:r>
          </a:p>
          <a:p>
            <a:endParaRPr lang="ru-RU" dirty="0"/>
          </a:p>
          <a:p>
            <a:r>
              <a:rPr lang="ru-RU" i="1" dirty="0"/>
              <a:t> </a:t>
            </a:r>
            <a:r>
              <a:rPr lang="ru-RU" b="1" i="1" dirty="0">
                <a:solidFill>
                  <a:srgbClr val="FF0000"/>
                </a:solidFill>
              </a:rPr>
              <a:t>Пальчиковые игры</a:t>
            </a:r>
            <a:r>
              <a:rPr lang="ru-RU" i="1" dirty="0">
                <a:solidFill>
                  <a:srgbClr val="0070C0"/>
                </a:solidFill>
              </a:rPr>
              <a:t>: «В гости к пальчику большому», «Апельсин», «Сороконожки», «Дружные пальчики», «Дружат в нашей группе». 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i="1" dirty="0"/>
              <a:t> </a:t>
            </a:r>
            <a:endParaRPr lang="ru-RU" dirty="0"/>
          </a:p>
          <a:p>
            <a:r>
              <a:rPr lang="ru-RU" b="1" dirty="0">
                <a:solidFill>
                  <a:srgbClr val="FF0000"/>
                </a:solidFill>
              </a:rPr>
              <a:t>  </a:t>
            </a:r>
            <a:r>
              <a:rPr lang="ru-RU" b="1" dirty="0" err="1">
                <a:solidFill>
                  <a:srgbClr val="FF0000"/>
                </a:solidFill>
              </a:rPr>
              <a:t>Мирилки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– которые помогают детям помириться. </a:t>
            </a:r>
          </a:p>
          <a:p>
            <a:endParaRPr lang="ru-RU" dirty="0"/>
          </a:p>
          <a:p>
            <a:r>
              <a:rPr lang="ru-RU" dirty="0"/>
              <a:t>  </a:t>
            </a:r>
            <a:r>
              <a:rPr lang="ru-RU" b="1" dirty="0">
                <a:solidFill>
                  <a:srgbClr val="FF0000"/>
                </a:solidFill>
              </a:rPr>
              <a:t>Консультации для родителе</a:t>
            </a:r>
            <a:r>
              <a:rPr lang="ru-RU" dirty="0">
                <a:solidFill>
                  <a:srgbClr val="FF0000"/>
                </a:solidFill>
              </a:rPr>
              <a:t>й</a:t>
            </a:r>
            <a:r>
              <a:rPr lang="ru-RU" dirty="0">
                <a:solidFill>
                  <a:srgbClr val="0070C0"/>
                </a:solidFill>
              </a:rPr>
              <a:t>: «Дружба крепкая», «Дружеские отношения взрослых и детей в семье – основа воспитания положительных черт характ</a:t>
            </a:r>
            <a:r>
              <a:rPr lang="ru-RU" dirty="0"/>
              <a:t>ера ребенка».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124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324528" cy="6858000"/>
          </a:xfrm>
        </p:spPr>
      </p:pic>
      <p:sp>
        <p:nvSpPr>
          <p:cNvPr id="5" name="TextBox 4"/>
          <p:cNvSpPr txBox="1"/>
          <p:nvPr/>
        </p:nvSpPr>
        <p:spPr>
          <a:xfrm rot="10800000" flipV="1">
            <a:off x="683568" y="450832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rgbClr val="002060"/>
                </a:solidFill>
              </a:rPr>
              <a:t>  Инсценировка сказки «</a:t>
            </a:r>
            <a:r>
              <a:rPr lang="ru-RU" sz="2400" b="1" i="1" dirty="0" err="1">
                <a:solidFill>
                  <a:srgbClr val="002060"/>
                </a:solidFill>
              </a:rPr>
              <a:t>Заюшкина</a:t>
            </a:r>
            <a:r>
              <a:rPr lang="ru-RU" sz="2400" b="1" i="1" dirty="0">
                <a:solidFill>
                  <a:srgbClr val="002060"/>
                </a:solidFill>
              </a:rPr>
              <a:t> избушка». </a:t>
            </a:r>
            <a:endParaRPr lang="ru-RU" sz="2400" b="1" dirty="0">
              <a:solidFill>
                <a:srgbClr val="002060"/>
              </a:solidFill>
            </a:endParaRPr>
          </a:p>
          <a:p>
            <a:pPr algn="ctr"/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1027" name="Picture 3" descr="E:\сад 13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564904"/>
            <a:ext cx="226774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сад 13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16970" y="2470584"/>
            <a:ext cx="2407557" cy="3622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сад 144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9752" y="1124744"/>
            <a:ext cx="2160240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:\сад 154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1124744"/>
            <a:ext cx="2180596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206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972920"/>
          </a:xfrm>
        </p:spPr>
      </p:pic>
      <p:sp>
        <p:nvSpPr>
          <p:cNvPr id="5" name="TextBox 4"/>
          <p:cNvSpPr txBox="1"/>
          <p:nvPr/>
        </p:nvSpPr>
        <p:spPr>
          <a:xfrm rot="10800000" flipV="1">
            <a:off x="755576" y="168315"/>
            <a:ext cx="82089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FF0000"/>
                </a:solidFill>
              </a:rPr>
              <a:t>Дидактические игры: </a:t>
            </a:r>
            <a:r>
              <a:rPr lang="ru-RU" sz="2000" b="1" i="1" dirty="0">
                <a:solidFill>
                  <a:srgbClr val="FF0000"/>
                </a:solidFill>
              </a:rPr>
              <a:t>«Добрые и вежливые слова», «Передай своё настроение», «Угадай настроение», «Скажи, кто твой друг?» (узнать друга по описанию), «Да - нет», «Дорисуй рисунок», «</a:t>
            </a:r>
            <a:r>
              <a:rPr lang="ru-RU" sz="2000" b="1" i="1" dirty="0" err="1">
                <a:solidFill>
                  <a:srgbClr val="FF0000"/>
                </a:solidFill>
              </a:rPr>
              <a:t>Мирилки</a:t>
            </a:r>
            <a:r>
              <a:rPr lang="ru-RU" sz="2000" b="1" i="1" dirty="0">
                <a:solidFill>
                  <a:srgbClr val="FF0000"/>
                </a:solidFill>
              </a:rPr>
              <a:t>». 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E:\фото гп\фото весна\IMG_20180315_11142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916832"/>
            <a:ext cx="2520280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E:\фото гп\фото весна\IMG_20180315_11083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848" y="1916832"/>
            <a:ext cx="2376264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E:\фото гп\фото весна\IMG_20180315_11083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16492" y="1916832"/>
            <a:ext cx="3003979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9012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195736" y="548680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>
                <a:solidFill>
                  <a:srgbClr val="FF0000"/>
                </a:solidFill>
              </a:rPr>
              <a:t>Мирилки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E:\фото гп\фото весна\IMG_20180315_11083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3240360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E:\фото гп\фото весна\IMG_20180315_11083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68044" y="1340768"/>
            <a:ext cx="3492388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90804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604</Words>
  <Application>Microsoft Office PowerPoint</Application>
  <PresentationFormat>Экран (4:3)</PresentationFormat>
  <Paragraphs>58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Кристина</dc:creator>
  <cp:lastModifiedBy>Роман Школа</cp:lastModifiedBy>
  <cp:revision>17</cp:revision>
  <dcterms:created xsi:type="dcterms:W3CDTF">2018-04-16T14:54:28Z</dcterms:created>
  <dcterms:modified xsi:type="dcterms:W3CDTF">2022-12-29T18:03:27Z</dcterms:modified>
</cp:coreProperties>
</file>