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1"/>
  </p:sldMasterIdLst>
  <p:notesMasterIdLst>
    <p:notesMasterId r:id="rId16"/>
  </p:notesMasterIdLst>
  <p:sldIdLst>
    <p:sldId id="256" r:id="rId2"/>
    <p:sldId id="295" r:id="rId3"/>
    <p:sldId id="300" r:id="rId4"/>
    <p:sldId id="313" r:id="rId5"/>
    <p:sldId id="297" r:id="rId6"/>
    <p:sldId id="264" r:id="rId7"/>
    <p:sldId id="293" r:id="rId8"/>
    <p:sldId id="303" r:id="rId9"/>
    <p:sldId id="301" r:id="rId10"/>
    <p:sldId id="311" r:id="rId11"/>
    <p:sldId id="312" r:id="rId12"/>
    <p:sldId id="307" r:id="rId13"/>
    <p:sldId id="302" r:id="rId14"/>
    <p:sldId id="308" r:id="rId1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5" d="100"/>
          <a:sy n="65" d="100"/>
        </p:scale>
        <p:origin x="87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ECDE8A4-CD22-4520-9826-384E6C64D8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61268B4-48D2-42D2-A311-E1DCAE5A7E8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F06EBD6-4E10-484A-BD8B-75D401CCD5CC}" type="datetimeFigureOut">
              <a:rPr lang="ru-RU"/>
              <a:pPr>
                <a:defRPr/>
              </a:pPr>
              <a:t>01.03.2020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9D63CB75-E86C-46B7-9D3E-589199EBCA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0D492329-E618-4D17-99FD-E2CD4A6B7C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CC94FD-A90B-40AF-A77A-4FFA02DB783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1FBC57-9E03-45AD-B3DF-D579C7B76E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0D0C245-F5F6-4E5A-B5EE-3CB11F95A94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>
            <a:extLst>
              <a:ext uri="{FF2B5EF4-FFF2-40B4-BE49-F238E27FC236}">
                <a16:creationId xmlns:a16="http://schemas.microsoft.com/office/drawing/2014/main" id="{D2C7A16F-0485-45FE-838D-C3B019DB89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>
            <a:extLst>
              <a:ext uri="{FF2B5EF4-FFF2-40B4-BE49-F238E27FC236}">
                <a16:creationId xmlns:a16="http://schemas.microsoft.com/office/drawing/2014/main" id="{AA9447A4-EAD7-476A-90A1-8794D4BF83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25604" name="Номер слайда 3">
            <a:extLst>
              <a:ext uri="{FF2B5EF4-FFF2-40B4-BE49-F238E27FC236}">
                <a16:creationId xmlns:a16="http://schemas.microsoft.com/office/drawing/2014/main" id="{301844D8-F701-4029-BAA3-DE99AE8F2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5F0DD18D-FCC9-4172-9D91-57775E72879B}" type="slidenum">
              <a:rPr lang="ru-RU" altLang="ru-RU" sz="1200"/>
              <a:pPr/>
              <a:t>12</a:t>
            </a:fld>
            <a:endParaRPr lang="ru-RU" alt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AD76379-1E13-402D-B021-C3A295C9E980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15">
            <a:extLst>
              <a:ext uri="{FF2B5EF4-FFF2-40B4-BE49-F238E27FC236}">
                <a16:creationId xmlns:a16="http://schemas.microsoft.com/office/drawing/2014/main" id="{96B8E66D-E3A6-479B-8534-7C4AE0FA9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>
            <a:extLst>
              <a:ext uri="{FF2B5EF4-FFF2-40B4-BE49-F238E27FC236}">
                <a16:creationId xmlns:a16="http://schemas.microsoft.com/office/drawing/2014/main" id="{0EEEFBDF-1720-4E94-9A09-825C6803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>
            <a:extLst>
              <a:ext uri="{FF2B5EF4-FFF2-40B4-BE49-F238E27FC236}">
                <a16:creationId xmlns:a16="http://schemas.microsoft.com/office/drawing/2014/main" id="{B94D5119-47B0-4CD0-AF0C-4469AD62A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fld id="{70E6DD12-E2B0-4E4B-819F-A47672FE45E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6769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0">
            <a:extLst>
              <a:ext uri="{FF2B5EF4-FFF2-40B4-BE49-F238E27FC236}">
                <a16:creationId xmlns:a16="http://schemas.microsoft.com/office/drawing/2014/main" id="{77F777A3-445E-4ED6-87A8-FB7DDC7BF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>
            <a:extLst>
              <a:ext uri="{FF2B5EF4-FFF2-40B4-BE49-F238E27FC236}">
                <a16:creationId xmlns:a16="http://schemas.microsoft.com/office/drawing/2014/main" id="{5128F6AF-9D5C-482E-99B6-DA50AED5A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>
            <a:extLst>
              <a:ext uri="{FF2B5EF4-FFF2-40B4-BE49-F238E27FC236}">
                <a16:creationId xmlns:a16="http://schemas.microsoft.com/office/drawing/2014/main" id="{AF0F90EA-3478-4B5D-83A0-EC1E4433B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54D11-99E5-4A4E-98A0-87AC6DE25E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8150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BB2B25-0BF2-46E2-9DCC-A151F24C3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426F98-54D6-4A32-ACC6-35476851D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E13E9F-D17B-480F-927E-FB81978B0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1B02F-69D7-428F-B0D3-67D790DB6E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1292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>
            <a:extLst>
              <a:ext uri="{FF2B5EF4-FFF2-40B4-BE49-F238E27FC236}">
                <a16:creationId xmlns:a16="http://schemas.microsoft.com/office/drawing/2014/main" id="{7CCEA00C-5A95-4936-9AED-778F345EC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>
            <a:extLst>
              <a:ext uri="{FF2B5EF4-FFF2-40B4-BE49-F238E27FC236}">
                <a16:creationId xmlns:a16="http://schemas.microsoft.com/office/drawing/2014/main" id="{B7A1F27C-321D-4F95-8095-2AF826E8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>
            <a:extLst>
              <a:ext uri="{FF2B5EF4-FFF2-40B4-BE49-F238E27FC236}">
                <a16:creationId xmlns:a16="http://schemas.microsoft.com/office/drawing/2014/main" id="{AF974C90-A258-4CB0-B7E9-438421455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fld id="{25D0F023-9BF9-4179-B8A1-4A8C61F153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082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3CB713-70CE-4BDD-B8DF-1DAA181B35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18">
            <a:extLst>
              <a:ext uri="{FF2B5EF4-FFF2-40B4-BE49-F238E27FC236}">
                <a16:creationId xmlns:a16="http://schemas.microsoft.com/office/drawing/2014/main" id="{F75C0DB2-C3C9-4557-8FD5-E93026BD9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>
            <a:extLst>
              <a:ext uri="{FF2B5EF4-FFF2-40B4-BE49-F238E27FC236}">
                <a16:creationId xmlns:a16="http://schemas.microsoft.com/office/drawing/2014/main" id="{B96F1A81-564E-412D-82AF-2996197B2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>
            <a:extLst>
              <a:ext uri="{FF2B5EF4-FFF2-40B4-BE49-F238E27FC236}">
                <a16:creationId xmlns:a16="http://schemas.microsoft.com/office/drawing/2014/main" id="{71ACAB8B-5618-40EC-84C9-9201E331B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724D3-4A8D-4EBD-9B65-887DE34AA6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8059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0">
            <a:extLst>
              <a:ext uri="{FF2B5EF4-FFF2-40B4-BE49-F238E27FC236}">
                <a16:creationId xmlns:a16="http://schemas.microsoft.com/office/drawing/2014/main" id="{0D41243A-196F-4496-B4A5-E568BCC0A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>
            <a:extLst>
              <a:ext uri="{FF2B5EF4-FFF2-40B4-BE49-F238E27FC236}">
                <a16:creationId xmlns:a16="http://schemas.microsoft.com/office/drawing/2014/main" id="{8CFCD221-F9E7-4464-AB72-26EE8A0DD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>
            <a:extLst>
              <a:ext uri="{FF2B5EF4-FFF2-40B4-BE49-F238E27FC236}">
                <a16:creationId xmlns:a16="http://schemas.microsoft.com/office/drawing/2014/main" id="{4248E9E1-8C83-49FA-967A-869F36666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FB91D-6848-4993-8D58-C63E672FCD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4442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2EF0DA7-A26E-438B-9A15-86B063D2FAB5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9">
            <a:extLst>
              <a:ext uri="{FF2B5EF4-FFF2-40B4-BE49-F238E27FC236}">
                <a16:creationId xmlns:a16="http://schemas.microsoft.com/office/drawing/2014/main" id="{04DCA579-926F-4DB1-869C-F1C5D6275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>
            <a:extLst>
              <a:ext uri="{FF2B5EF4-FFF2-40B4-BE49-F238E27FC236}">
                <a16:creationId xmlns:a16="http://schemas.microsoft.com/office/drawing/2014/main" id="{64EB980C-3BDD-4BB4-BC66-E0496AA1D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>
                <a16:creationId xmlns:a16="http://schemas.microsoft.com/office/drawing/2014/main" id="{991000FE-8B10-4E2E-9B87-3C54EE37F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fld id="{00C06882-55BF-4C03-9984-4D2F30532D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521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0">
            <a:extLst>
              <a:ext uri="{FF2B5EF4-FFF2-40B4-BE49-F238E27FC236}">
                <a16:creationId xmlns:a16="http://schemas.microsoft.com/office/drawing/2014/main" id="{D36E3068-AE71-4960-9620-A1EBDFC0C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>
            <a:extLst>
              <a:ext uri="{FF2B5EF4-FFF2-40B4-BE49-F238E27FC236}">
                <a16:creationId xmlns:a16="http://schemas.microsoft.com/office/drawing/2014/main" id="{1BF0C1F6-6A49-4C0B-8AD2-75A7AD8C8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859C530-CB36-429B-8E22-AC3FC3032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22891-9D03-4B35-890E-B7A249EA7F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9729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>
            <a:extLst>
              <a:ext uri="{FF2B5EF4-FFF2-40B4-BE49-F238E27FC236}">
                <a16:creationId xmlns:a16="http://schemas.microsoft.com/office/drawing/2014/main" id="{4A226B9E-FA65-44AD-9657-4637FE0B1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>
            <a:extLst>
              <a:ext uri="{FF2B5EF4-FFF2-40B4-BE49-F238E27FC236}">
                <a16:creationId xmlns:a16="http://schemas.microsoft.com/office/drawing/2014/main" id="{CAC134FA-9C54-4AD3-8953-669B1F6C2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>
            <a:extLst>
              <a:ext uri="{FF2B5EF4-FFF2-40B4-BE49-F238E27FC236}">
                <a16:creationId xmlns:a16="http://schemas.microsoft.com/office/drawing/2014/main" id="{9C031073-6C64-4049-922B-A4D0D5CBD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C9529-C403-4AD7-8DB9-4CD407AA5A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554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631C0EC-89F8-4528-A3F0-F82855B539F9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24">
            <a:extLst>
              <a:ext uri="{FF2B5EF4-FFF2-40B4-BE49-F238E27FC236}">
                <a16:creationId xmlns:a16="http://schemas.microsoft.com/office/drawing/2014/main" id="{A5BC38BD-CE32-45CD-A25B-FB22816D7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>
            <a:extLst>
              <a:ext uri="{FF2B5EF4-FFF2-40B4-BE49-F238E27FC236}">
                <a16:creationId xmlns:a16="http://schemas.microsoft.com/office/drawing/2014/main" id="{ADFD93B0-2DB9-4800-BCB8-6F461930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>
            <a:extLst>
              <a:ext uri="{FF2B5EF4-FFF2-40B4-BE49-F238E27FC236}">
                <a16:creationId xmlns:a16="http://schemas.microsoft.com/office/drawing/2014/main" id="{C94C9ACC-DC7D-4F4A-9BB2-DADDA7A84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8B01C-3705-4D32-9025-E08797E2B3E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445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6">
            <a:extLst>
              <a:ext uri="{FF2B5EF4-FFF2-40B4-BE49-F238E27FC236}">
                <a16:creationId xmlns:a16="http://schemas.microsoft.com/office/drawing/2014/main" id="{00764A8D-4EDF-4156-A054-C8A0C9626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CC37A310-F3A4-4ABD-92CD-2753415BA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>
            <a:extLst>
              <a:ext uri="{FF2B5EF4-FFF2-40B4-BE49-F238E27FC236}">
                <a16:creationId xmlns:a16="http://schemas.microsoft.com/office/drawing/2014/main" id="{EF2863B5-F285-43E3-8A01-B06552C03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AA149-43AA-4F92-B4C9-3999A3D29CA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07931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24E9ADE4-A586-445C-B368-1E691311CB9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>
            <a:extLst>
              <a:ext uri="{FF2B5EF4-FFF2-40B4-BE49-F238E27FC236}">
                <a16:creationId xmlns:a16="http://schemas.microsoft.com/office/drawing/2014/main" id="{35C3A40A-3554-4869-8B20-2136559F8C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1" name="Дата 10">
            <a:extLst>
              <a:ext uri="{FF2B5EF4-FFF2-40B4-BE49-F238E27FC236}">
                <a16:creationId xmlns:a16="http://schemas.microsoft.com/office/drawing/2014/main" id="{A561C501-6B63-49D8-806A-5D448E910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>
            <a:extLst>
              <a:ext uri="{FF2B5EF4-FFF2-40B4-BE49-F238E27FC236}">
                <a16:creationId xmlns:a16="http://schemas.microsoft.com/office/drawing/2014/main" id="{ED794489-ECF3-4BE1-BFDF-F2EF5D80A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5BD374-6A6A-4B68-957B-D4F01889C9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38E27"/>
                </a:solidFill>
              </a:defRPr>
            </a:lvl1pPr>
          </a:lstStyle>
          <a:p>
            <a:fld id="{D8DE7495-51A4-4339-980B-E080FC0057C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6E0AFC35-492F-4051-A345-2B6E77A0D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409240C-943B-4D46-A31C-6951E9730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BC600CAE-07D1-41C2-BC56-1F6A2ED203AD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14" r:id="rId4"/>
    <p:sldLayoutId id="2147484020" r:id="rId5"/>
    <p:sldLayoutId id="2147484015" r:id="rId6"/>
    <p:sldLayoutId id="2147484021" r:id="rId7"/>
    <p:sldLayoutId id="2147484022" r:id="rId8"/>
    <p:sldLayoutId id="2147484023" r:id="rId9"/>
    <p:sldLayoutId id="2147484016" r:id="rId10"/>
    <p:sldLayoutId id="21474840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88E2658D-E564-40FC-8E02-04FB97B1A1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2571750"/>
            <a:ext cx="8964612" cy="3573463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2800" b="1" i="1">
                <a:solidFill>
                  <a:schemeClr val="bg2"/>
                </a:solidFill>
              </a:rPr>
              <a:t>  </a:t>
            </a:r>
            <a:r>
              <a:rPr lang="ru-RU" altLang="ru-RU" sz="28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работы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28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детского сада  №3 </a:t>
            </a:r>
            <a:r>
              <a:rPr lang="ru-RU" altLang="ru-RU" sz="2800" b="1" i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Аленушка»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</a:t>
            </a:r>
            <a:r>
              <a:rPr lang="ru-RU" altLang="ru-RU" sz="28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8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духовно-нравственных ценностей  в семье у детей старшего дошкольного возраста  через связь поколений»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ru-RU" altLang="ru-RU" sz="28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 Савченко И.Н.</a:t>
            </a: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ru-RU" alt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algn="r" eaLnBrk="1" hangingPunct="1">
              <a:buFont typeface="Wingdings" panose="05000000000000000000" pitchFamily="2" charset="2"/>
              <a:buNone/>
            </a:pPr>
            <a:endParaRPr lang="ru-RU" altLang="ru-RU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ru-RU" alt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Рисунок 3" descr="http://ped-kopilka.ru/upload/blogs/2517_60f4698c1c680d85f025769b83ff0541.jpg.jpg">
            <a:extLst>
              <a:ext uri="{FF2B5EF4-FFF2-40B4-BE49-F238E27FC236}">
                <a16:creationId xmlns:a16="http://schemas.microsoft.com/office/drawing/2014/main" id="{B5090480-6F79-4B0B-A10D-4C05EB1B8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75" y="285750"/>
            <a:ext cx="328612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DSCN4486.JPG">
            <a:extLst>
              <a:ext uri="{FF2B5EF4-FFF2-40B4-BE49-F238E27FC236}">
                <a16:creationId xmlns:a16="http://schemas.microsoft.com/office/drawing/2014/main" id="{2BEF8BED-E2D1-49AD-94F8-454928368077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57166"/>
            <a:ext cx="8358246" cy="6500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Администратор\Desktop\DSCN4492.JPG">
            <a:extLst>
              <a:ext uri="{FF2B5EF4-FFF2-40B4-BE49-F238E27FC236}">
                <a16:creationId xmlns:a16="http://schemas.microsoft.com/office/drawing/2014/main" id="{320B736F-281C-45A3-934B-E0B7581B557F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187144" y="1956468"/>
            <a:ext cx="5011756" cy="42420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C:\Users\Администратор\Desktop\DSCN4493.JPG">
            <a:extLst>
              <a:ext uri="{FF2B5EF4-FFF2-40B4-BE49-F238E27FC236}">
                <a16:creationId xmlns:a16="http://schemas.microsoft.com/office/drawing/2014/main" id="{1C79B1C1-A01E-4EAA-AA2A-8DC8A62885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386149" y="886158"/>
            <a:ext cx="5357850" cy="4014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2FA6CC5E-9070-493F-9BD2-65306326090A}"/>
              </a:ext>
            </a:extLst>
          </p:cNvPr>
          <p:cNvSpPr txBox="1">
            <a:spLocks/>
          </p:cNvSpPr>
          <p:nvPr/>
        </p:nvSpPr>
        <p:spPr>
          <a:xfrm>
            <a:off x="500063" y="5715000"/>
            <a:ext cx="3857625" cy="5000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Родословная семьи </a:t>
            </a:r>
            <a:r>
              <a:rPr lang="ru-RU" sz="2800" dirty="0" err="1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Маскаленко</a:t>
            </a:r>
            <a:endParaRPr lang="ru-RU" sz="28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8F7EF1BE-F48B-46EC-9E6B-AF079027E42B}"/>
              </a:ext>
            </a:extLst>
          </p:cNvPr>
          <p:cNvSpPr txBox="1">
            <a:spLocks/>
          </p:cNvSpPr>
          <p:nvPr/>
        </p:nvSpPr>
        <p:spPr>
          <a:xfrm>
            <a:off x="5286375" y="500063"/>
            <a:ext cx="3857625" cy="5000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Родословная семьи Орловых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Рисунок 3" descr="D:\Рабочий стол\Семья\DSC_0012.JPG">
            <a:extLst>
              <a:ext uri="{FF2B5EF4-FFF2-40B4-BE49-F238E27FC236}">
                <a16:creationId xmlns:a16="http://schemas.microsoft.com/office/drawing/2014/main" id="{3ECAF8D5-E58A-40F0-8D94-49D9B26EA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00000">
            <a:off x="1621576" y="455730"/>
            <a:ext cx="2387999" cy="28902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2" name="Рисунок 5" descr="D:\Рабочий стол\Семья\DSC_0013 (2).JPG">
            <a:extLst>
              <a:ext uri="{FF2B5EF4-FFF2-40B4-BE49-F238E27FC236}">
                <a16:creationId xmlns:a16="http://schemas.microsoft.com/office/drawing/2014/main" id="{FF167035-F37F-453A-8F4C-31105E1F2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00000">
            <a:off x="4621367" y="326546"/>
            <a:ext cx="2702168" cy="28901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3" name="Рисунок 6" descr="D:\Documents and Settings\Admin\Рабочий стол\фото  день  матери  2014\011 (2).JPG">
            <a:extLst>
              <a:ext uri="{FF2B5EF4-FFF2-40B4-BE49-F238E27FC236}">
                <a16:creationId xmlns:a16="http://schemas.microsoft.com/office/drawing/2014/main" id="{2D06D51A-BC5D-4A22-8C0F-F10B1FF63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3500438"/>
            <a:ext cx="4143404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64CD0A45-3AF3-4BC4-8538-1649E7A00A73}"/>
              </a:ext>
            </a:extLst>
          </p:cNvPr>
          <p:cNvSpPr txBox="1">
            <a:spLocks/>
          </p:cNvSpPr>
          <p:nvPr/>
        </p:nvSpPr>
        <p:spPr>
          <a:xfrm>
            <a:off x="928688" y="3286125"/>
            <a:ext cx="3571875" cy="5715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Герб семьи </a:t>
            </a:r>
            <a:r>
              <a:rPr lang="ru-RU" sz="2000" dirty="0" err="1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Прищепо</a:t>
            </a:r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6EFF53E3-7CC8-46BD-8922-09250AD2E9B9}"/>
              </a:ext>
            </a:extLst>
          </p:cNvPr>
          <p:cNvSpPr txBox="1">
            <a:spLocks/>
          </p:cNvSpPr>
          <p:nvPr/>
        </p:nvSpPr>
        <p:spPr>
          <a:xfrm>
            <a:off x="4929188" y="3214688"/>
            <a:ext cx="4000500" cy="35718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Герб семьи Корневых</a:t>
            </a: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F7A5D52-1644-4221-A557-80855CF6851D}"/>
              </a:ext>
            </a:extLst>
          </p:cNvPr>
          <p:cNvSpPr txBox="1">
            <a:spLocks/>
          </p:cNvSpPr>
          <p:nvPr/>
        </p:nvSpPr>
        <p:spPr>
          <a:xfrm>
            <a:off x="1571625" y="6429375"/>
            <a:ext cx="8215313" cy="4286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Развлечение «Тепло </a:t>
            </a:r>
            <a:r>
              <a:rPr lang="ru-RU" sz="2000" dirty="0" err="1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сердец</a:t>
            </a:r>
            <a:r>
              <a:rPr lang="ru-RU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 для наших мам»</a:t>
            </a:r>
            <a:endParaRPr lang="ru-RU" sz="28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id="{463C6623-7DEB-4ABC-9964-AD2DAAE12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>
                <a:solidFill>
                  <a:srgbClr val="FF0000"/>
                </a:solidFill>
              </a:rPr>
              <a:t>Народные праздники</a:t>
            </a:r>
          </a:p>
        </p:txBody>
      </p:sp>
      <p:pic>
        <p:nvPicPr>
          <p:cNvPr id="4" name="Рисунок 3" descr="D:\Рабочий стол\СТАРШИЙ ВОСПИТАТЕЛЬ\фото\фото  Святки  2015\DSCN1809.JPG">
            <a:extLst>
              <a:ext uri="{FF2B5EF4-FFF2-40B4-BE49-F238E27FC236}">
                <a16:creationId xmlns:a16="http://schemas.microsoft.com/office/drawing/2014/main" id="{9FA77990-59C2-4595-A997-5A952C8642F1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500174"/>
            <a:ext cx="4000528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E:\Новая папка\DSCN0568.jpg">
            <a:extLst>
              <a:ext uri="{FF2B5EF4-FFF2-40B4-BE49-F238E27FC236}">
                <a16:creationId xmlns:a16="http://schemas.microsoft.com/office/drawing/2014/main" id="{2B07EDDA-6FF1-4E30-BBBE-3ADDB98648C6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500174"/>
            <a:ext cx="4071966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BE82206F-B653-4455-A748-8A8AF5A5FEF6}"/>
              </a:ext>
            </a:extLst>
          </p:cNvPr>
          <p:cNvSpPr txBox="1">
            <a:spLocks/>
          </p:cNvSpPr>
          <p:nvPr/>
        </p:nvSpPr>
        <p:spPr>
          <a:xfrm>
            <a:off x="357188" y="5929313"/>
            <a:ext cx="3571875" cy="5715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Праздник    Рождество</a:t>
            </a:r>
            <a:endParaRPr lang="ru-RU" sz="28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43852D5C-6876-496A-A774-DDA2A00B66C0}"/>
              </a:ext>
            </a:extLst>
          </p:cNvPr>
          <p:cNvSpPr txBox="1">
            <a:spLocks/>
          </p:cNvSpPr>
          <p:nvPr/>
        </p:nvSpPr>
        <p:spPr>
          <a:xfrm>
            <a:off x="5072063" y="5857875"/>
            <a:ext cx="3571875" cy="5715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Праздник  Пасхи</a:t>
            </a:r>
            <a:endParaRPr lang="ru-RU" sz="28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2A896E17-CBF6-4FF8-B0BA-66B91ED66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38" y="357188"/>
            <a:ext cx="8215312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429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altLang="ru-RU" sz="2800" i="1">
                <a:cs typeface="Times New Roman" panose="02020603050405020304" pitchFamily="18" charset="0"/>
              </a:rPr>
              <a:t>Формирование  духовно-нравственных ценностей в семье у детей старшего дошкольного возраста через связь поколений является первостепенной задачей современной образовательной системы и представляет собой важный компонент социального заказа для образования. </a:t>
            </a:r>
            <a:endParaRPr lang="ru-RU" altLang="ru-RU" sz="2800" i="1"/>
          </a:p>
        </p:txBody>
      </p:sp>
      <p:pic>
        <p:nvPicPr>
          <p:cNvPr id="23555" name="Picture 2" descr="http://www.mamamoldova.com/wp-content/uploads/2014/10/%D0%B4%D0%B5%D1%82%D0%B8-%D0%BD%D0%B0%D1%88%D0%B5-%D0%B2%D1%81%D1%91.jpg">
            <a:extLst>
              <a:ext uri="{FF2B5EF4-FFF2-40B4-BE49-F238E27FC236}">
                <a16:creationId xmlns:a16="http://schemas.microsoft.com/office/drawing/2014/main" id="{53F0D974-F25F-4A9D-9CDB-F192BC3AD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8" y="3143250"/>
            <a:ext cx="4143375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>
            <a:extLst>
              <a:ext uri="{FF2B5EF4-FFF2-40B4-BE49-F238E27FC236}">
                <a16:creationId xmlns:a16="http://schemas.microsoft.com/office/drawing/2014/main" id="{51DBB101-5D96-4459-888F-6D1E3467B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0963" y="1357313"/>
            <a:ext cx="7793037" cy="30718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ru-RU" sz="2800" i="1" dirty="0"/>
            </a:b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«…Одним из ведущих приоритетов образования является создание условий для духовно - нравственного воспитания детей…» </a:t>
            </a:r>
            <a:b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CAB97BD-EC76-4379-9DF2-F66702E98A5E}"/>
              </a:ext>
            </a:extLst>
          </p:cNvPr>
          <p:cNvSpPr txBox="1">
            <a:spLocks/>
          </p:cNvSpPr>
          <p:nvPr/>
        </p:nvSpPr>
        <p:spPr bwMode="auto">
          <a:xfrm>
            <a:off x="1347788" y="1214438"/>
            <a:ext cx="779621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b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ru-RU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ru-RU" sz="28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ru-RU" sz="28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ru-RU" sz="28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ru-RU" sz="3200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ФГОС  ДО:</a:t>
            </a:r>
            <a:br>
              <a:rPr lang="ru-RU" sz="32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br>
              <a:rPr lang="ru-RU" sz="4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4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>
            <a:extLst>
              <a:ext uri="{FF2B5EF4-FFF2-40B4-BE49-F238E27FC236}">
                <a16:creationId xmlns:a16="http://schemas.microsoft.com/office/drawing/2014/main" id="{130A9B10-4FF4-4A0C-B785-B199D93E0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2357438"/>
            <a:ext cx="7793038" cy="29289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-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начало осознанного восприятия мира; </a:t>
            </a:r>
            <a:b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-является одним из благоприятных периодов, в котором закладываются основные принципы духовно – нравственного воспитания; </a:t>
            </a:r>
            <a:b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-формируются  нравственно-этические представления;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82F4B24-C18F-4D94-B466-8FF233346FB3}"/>
              </a:ext>
            </a:extLst>
          </p:cNvPr>
          <p:cNvSpPr txBox="1">
            <a:spLocks/>
          </p:cNvSpPr>
          <p:nvPr/>
        </p:nvSpPr>
        <p:spPr bwMode="auto">
          <a:xfrm>
            <a:off x="1000125" y="785813"/>
            <a:ext cx="81438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b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ru-RU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ru-RU" sz="28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ru-RU" sz="28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ru-RU" sz="28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ru-RU" sz="3200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Старший дошкольный возраст:</a:t>
            </a:r>
            <a:br>
              <a:rPr lang="ru-RU" sz="4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4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:a16="http://schemas.microsoft.com/office/drawing/2014/main" id="{6D32B6AD-3C2B-4638-85E3-EC252503E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0"/>
            <a:ext cx="7793037" cy="1857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>
                <a:solidFill>
                  <a:srgbClr val="FF0000"/>
                </a:solidFill>
              </a:rPr>
              <a:t>Семья</a:t>
            </a:r>
            <a:endParaRPr lang="ru-RU" sz="3200"/>
          </a:p>
        </p:txBody>
      </p:sp>
      <p:pic>
        <p:nvPicPr>
          <p:cNvPr id="13315" name="Picture 2" descr="C:\Users\админ\Desktop\МАМА\Новая папка\images (2).jpg">
            <a:extLst>
              <a:ext uri="{FF2B5EF4-FFF2-40B4-BE49-F238E27FC236}">
                <a16:creationId xmlns:a16="http://schemas.microsoft.com/office/drawing/2014/main" id="{A0EA251C-59C7-4656-9757-F33806941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0" y="3286125"/>
            <a:ext cx="3571875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338FE15-31F3-4D6A-B7BE-F099DFDAB2AF}"/>
              </a:ext>
            </a:extLst>
          </p:cNvPr>
          <p:cNvSpPr txBox="1">
            <a:spLocks/>
          </p:cNvSpPr>
          <p:nvPr/>
        </p:nvSpPr>
        <p:spPr bwMode="auto">
          <a:xfrm>
            <a:off x="1143000" y="1285875"/>
            <a:ext cx="77930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2800" i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ru-RU" sz="2800" b="1" i="1" dirty="0">
                <a:latin typeface="Times New Roman" pitchFamily="18" charset="0"/>
                <a:ea typeface="+mj-ea"/>
                <a:cs typeface="Times New Roman" pitchFamily="18" charset="0"/>
              </a:rPr>
              <a:t>первая школа воспитания растущего человека, где изначально происходит становление  личности, это  источник и опосредующее звено передачи ребенку социально-исторического опыта.</a:t>
            </a:r>
            <a:br>
              <a:rPr lang="ru-RU" dirty="0">
                <a:latin typeface="+mj-lt"/>
                <a:ea typeface="+mj-ea"/>
                <a:cs typeface="+mj-cs"/>
              </a:rPr>
            </a:br>
            <a:endParaRPr lang="ru-RU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D893DE6-7BB9-446F-813F-F0E4E817DFDD}"/>
              </a:ext>
            </a:extLst>
          </p:cNvPr>
          <p:cNvSpPr txBox="1">
            <a:spLocks/>
          </p:cNvSpPr>
          <p:nvPr/>
        </p:nvSpPr>
        <p:spPr bwMode="auto">
          <a:xfrm>
            <a:off x="993775" y="1214438"/>
            <a:ext cx="81502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3600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приобщение семьи к решению задач духовно-нравственного воспитания дошкольников. </a:t>
            </a:r>
            <a:endParaRPr lang="ru-RU" sz="2800" b="1" i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BCC2D34-5DA6-4402-A744-3FCEAE1468D2}"/>
              </a:ext>
            </a:extLst>
          </p:cNvPr>
          <p:cNvSpPr txBox="1">
            <a:spLocks/>
          </p:cNvSpPr>
          <p:nvPr/>
        </p:nvSpPr>
        <p:spPr bwMode="auto">
          <a:xfrm>
            <a:off x="993775" y="4143375"/>
            <a:ext cx="81502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3600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Задачи: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пробудить в ребенке желание стать лучше, добрее, поддерживать это желание, развивать духовные потребности каждого ребенка путем его приобщения к народным ценностям.</a:t>
            </a:r>
            <a:endParaRPr lang="ru-RU" sz="2800" b="1" i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DDFC10A0-84A3-4AA4-8046-7EA133AAFF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357189"/>
            <a:ext cx="7793038" cy="92867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Формы работы с родителями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8E65FC05-E6F2-43BF-ABA4-E92BDF88AC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беседы;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консультации;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конкурсы: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творческие работы детей и родителей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семейная проектная деятельность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досуги, праздники;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поручения родителям.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>
            <a:extLst>
              <a:ext uri="{FF2B5EF4-FFF2-40B4-BE49-F238E27FC236}">
                <a16:creationId xmlns:a16="http://schemas.microsoft.com/office/drawing/2014/main" id="{67E5832D-D41F-499F-B398-C18C82C93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72" y="642918"/>
            <a:ext cx="5707078" cy="50006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Проект «Юбилей Победы»</a:t>
            </a:r>
          </a:p>
        </p:txBody>
      </p:sp>
      <p:pic>
        <p:nvPicPr>
          <p:cNvPr id="11270" name="Рисунок 8" descr="D:\Рабочий стол\DSCN2250.JPG">
            <a:extLst>
              <a:ext uri="{FF2B5EF4-FFF2-40B4-BE49-F238E27FC236}">
                <a16:creationId xmlns:a16="http://schemas.microsoft.com/office/drawing/2014/main" id="{68E780E3-FF70-4586-9842-7D9AF219C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4643446"/>
            <a:ext cx="2357454" cy="2000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271" name="Рисунок 9" descr="D:\Рабочий стол\DSCN2260.JPG">
            <a:extLst>
              <a:ext uri="{FF2B5EF4-FFF2-40B4-BE49-F238E27FC236}">
                <a16:creationId xmlns:a16="http://schemas.microsoft.com/office/drawing/2014/main" id="{585331A3-C654-4149-AA52-06CE75328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1643050"/>
            <a:ext cx="3214678" cy="23003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272" name="Рисунок 10" descr="D:\Рабочий стол\DSCN2254.JPG">
            <a:extLst>
              <a:ext uri="{FF2B5EF4-FFF2-40B4-BE49-F238E27FC236}">
                <a16:creationId xmlns:a16="http://schemas.microsoft.com/office/drawing/2014/main" id="{04B99B99-83F6-425D-896C-4F8C4EF45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3714752"/>
            <a:ext cx="2143140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8EBD0A77-DCB6-45E9-B792-E9E22BB6746F}"/>
              </a:ext>
            </a:extLst>
          </p:cNvPr>
          <p:cNvSpPr txBox="1">
            <a:spLocks/>
          </p:cNvSpPr>
          <p:nvPr/>
        </p:nvSpPr>
        <p:spPr bwMode="auto">
          <a:xfrm>
            <a:off x="5857875" y="1214438"/>
            <a:ext cx="32861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Уголки Победы в группах</a:t>
            </a:r>
          </a:p>
        </p:txBody>
      </p:sp>
      <p:pic>
        <p:nvPicPr>
          <p:cNvPr id="11" name="Рисунок 10" descr="C:\Users\Администратор\Desktop\DSCN4497.JPG">
            <a:extLst>
              <a:ext uri="{FF2B5EF4-FFF2-40B4-BE49-F238E27FC236}">
                <a16:creationId xmlns:a16="http://schemas.microsoft.com/office/drawing/2014/main" id="{2424DFD1-742A-4080-999A-E39BEB364818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357298"/>
            <a:ext cx="3929090" cy="32282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59E0606F-21F0-4D0D-89C6-413476D406B7}"/>
              </a:ext>
            </a:extLst>
          </p:cNvPr>
          <p:cNvSpPr txBox="1">
            <a:spLocks/>
          </p:cNvSpPr>
          <p:nvPr/>
        </p:nvSpPr>
        <p:spPr bwMode="auto">
          <a:xfrm>
            <a:off x="642938" y="4786313"/>
            <a:ext cx="3214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Посещение памятников боевой славы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F:\мо по духовно-нравствен.воспитанию в семье\поход  в музей  группы  Солнышки\фото  поход  в  музей  родного  края  группа  Солнышки\100_1849.JPG">
            <a:extLst>
              <a:ext uri="{FF2B5EF4-FFF2-40B4-BE49-F238E27FC236}">
                <a16:creationId xmlns:a16="http://schemas.microsoft.com/office/drawing/2014/main" id="{5DDDEE15-104C-46C6-92A9-7FF25A5B5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714752"/>
            <a:ext cx="392909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E:\DCIM\105NIKON\DSCN2403.JPG">
            <a:extLst>
              <a:ext uri="{FF2B5EF4-FFF2-40B4-BE49-F238E27FC236}">
                <a16:creationId xmlns:a16="http://schemas.microsoft.com/office/drawing/2014/main" id="{8F139919-B3B6-45BD-BADB-3976B13AB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785794"/>
            <a:ext cx="407196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E:\DCIM\105NIKON\DSCN2410.JPG">
            <a:extLst>
              <a:ext uri="{FF2B5EF4-FFF2-40B4-BE49-F238E27FC236}">
                <a16:creationId xmlns:a16="http://schemas.microsoft.com/office/drawing/2014/main" id="{9E2AFB68-1D4F-4118-BC51-29283A86F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42" y="428604"/>
            <a:ext cx="3643312" cy="26955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FEB5AE52-076F-40B9-80CF-F461322B9DAA}"/>
              </a:ext>
            </a:extLst>
          </p:cNvPr>
          <p:cNvSpPr txBox="1">
            <a:spLocks/>
          </p:cNvSpPr>
          <p:nvPr/>
        </p:nvSpPr>
        <p:spPr>
          <a:xfrm>
            <a:off x="428625" y="285750"/>
            <a:ext cx="7358063" cy="3429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Участие в концерте Победы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AFC52A81-CBD8-40B9-A4BC-DA93ADF3BA8B}"/>
              </a:ext>
            </a:extLst>
          </p:cNvPr>
          <p:cNvSpPr txBox="1">
            <a:spLocks/>
          </p:cNvSpPr>
          <p:nvPr/>
        </p:nvSpPr>
        <p:spPr>
          <a:xfrm>
            <a:off x="571500" y="6357938"/>
            <a:ext cx="3857625" cy="5000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Экскурсия в музей</a:t>
            </a:r>
          </a:p>
        </p:txBody>
      </p:sp>
      <p:pic>
        <p:nvPicPr>
          <p:cNvPr id="9" name="Рисунок 6" descr="D:\Рабочий стол\СТАРШИЙ ВОСПИТАТЕЛЬ\К ПРАЗДНИКАМ\на  парад\фото  Парад дошколят 8.05.14\Фото\DSCN0885.jpg">
            <a:extLst>
              <a:ext uri="{FF2B5EF4-FFF2-40B4-BE49-F238E27FC236}">
                <a16:creationId xmlns:a16="http://schemas.microsoft.com/office/drawing/2014/main" id="{66B1C651-EB48-4D72-8999-B22975B9A3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3500438"/>
            <a:ext cx="4000528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34494279-1E57-48F3-BBAB-044064F91E35}"/>
              </a:ext>
            </a:extLst>
          </p:cNvPr>
          <p:cNvSpPr txBox="1">
            <a:spLocks/>
          </p:cNvSpPr>
          <p:nvPr/>
        </p:nvSpPr>
        <p:spPr>
          <a:xfrm>
            <a:off x="5072063" y="6357938"/>
            <a:ext cx="3652837" cy="2143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Возложение цветов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id="{60CDB558-AF5B-4AF9-9AD6-99CD15EE5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>
                <a:solidFill>
                  <a:srgbClr val="FF0000"/>
                </a:solidFill>
              </a:rPr>
              <a:t>Проект  «Моя семья»</a:t>
            </a:r>
          </a:p>
        </p:txBody>
      </p:sp>
      <p:pic>
        <p:nvPicPr>
          <p:cNvPr id="8" name="Рисунок 7" descr="C:\Users\Администратор\Desktop\DSCN4484.JPG">
            <a:extLst>
              <a:ext uri="{FF2B5EF4-FFF2-40B4-BE49-F238E27FC236}">
                <a16:creationId xmlns:a16="http://schemas.microsoft.com/office/drawing/2014/main" id="{5F7AE492-7BE0-4B53-8D02-190E6CC149BB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285860"/>
            <a:ext cx="8286808" cy="52864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1180</TotalTime>
  <Words>274</Words>
  <Application>Microsoft Office PowerPoint</Application>
  <PresentationFormat>Экран (4:3)</PresentationFormat>
  <Paragraphs>51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Tahoma</vt:lpstr>
      <vt:lpstr>Arial</vt:lpstr>
      <vt:lpstr>Franklin Gothic Medium</vt:lpstr>
      <vt:lpstr>Franklin Gothic Book</vt:lpstr>
      <vt:lpstr>Wingdings 2</vt:lpstr>
      <vt:lpstr>Calibri</vt:lpstr>
      <vt:lpstr>Times New Roman</vt:lpstr>
      <vt:lpstr>Wingdings</vt:lpstr>
      <vt:lpstr>Трек</vt:lpstr>
      <vt:lpstr>Презентация PowerPoint</vt:lpstr>
      <vt:lpstr> «…Одним из ведущих приоритетов образования является создание условий для духовно - нравственного воспитания детей…»  </vt:lpstr>
      <vt:lpstr>-начало осознанного восприятия мира;   -является одним из благоприятных периодов, в котором закладываются основные принципы духовно – нравственного воспитания;   -формируются  нравственно-этические представления;</vt:lpstr>
      <vt:lpstr>Семья</vt:lpstr>
      <vt:lpstr>Презентация PowerPoint</vt:lpstr>
      <vt:lpstr> Формы работы с родителями</vt:lpstr>
      <vt:lpstr>Проект «Юбилей Победы»</vt:lpstr>
      <vt:lpstr>Презентация PowerPoint</vt:lpstr>
      <vt:lpstr>Проект  «Моя семья»</vt:lpstr>
      <vt:lpstr>Презентация PowerPoint</vt:lpstr>
      <vt:lpstr>Презентация PowerPoint</vt:lpstr>
      <vt:lpstr>Презентация PowerPoint</vt:lpstr>
      <vt:lpstr>Народные праздники</vt:lpstr>
      <vt:lpstr>Презентация PowerPoint</vt:lpstr>
    </vt:vector>
  </TitlesOfParts>
  <Company>Родничок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общеобразовательное учреждение средняя общеобразовательная школа №1 г. Немана ступень ДОО</dc:title>
  <dc:creator>Бухгалтер</dc:creator>
  <cp:lastModifiedBy>Роман Школа</cp:lastModifiedBy>
  <cp:revision>127</cp:revision>
  <dcterms:created xsi:type="dcterms:W3CDTF">2015-01-16T08:49:32Z</dcterms:created>
  <dcterms:modified xsi:type="dcterms:W3CDTF">2020-03-01T20:17:32Z</dcterms:modified>
</cp:coreProperties>
</file>