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78" r:id="rId11"/>
    <p:sldId id="267" r:id="rId12"/>
    <p:sldId id="268" r:id="rId13"/>
    <p:sldId id="269" r:id="rId14"/>
    <p:sldId id="270" r:id="rId15"/>
    <p:sldId id="266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0DEF25-7A42-4BBD-8B6E-B5267C37CECE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A27AD7-1539-4CC1-BDEF-8FB9BB9FB8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73216"/>
            <a:ext cx="5076564" cy="93610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ПОДГОТОВИЛА ВОСПИТАТЕЛЬ</a:t>
            </a:r>
            <a:br>
              <a:rPr lang="ru-RU" sz="1600" i="1" dirty="0" smtClean="0"/>
            </a:br>
            <a:r>
              <a:rPr lang="ru-RU" sz="1800" i="1" dirty="0" smtClean="0"/>
              <a:t>УДОВИДЧЕНКО АНЖЕЛИКА ПЕТРОВНА</a:t>
            </a:r>
            <a:endParaRPr lang="ru-RU" sz="1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49" y="2528664"/>
            <a:ext cx="4680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ПРОЕКТНАЯ ДЕЯТЕЛЬНОСТЬ В СРЕДНЕЙ ГРУППЕ ПО ТЕМЕ: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«Волшебный мир искусства»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mtdata.ru/u24/photo2A8B/20713887996-0/original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3740" y="217150"/>
            <a:ext cx="4248472" cy="61926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8" name="Рисунок 7" descr="https://ds04.infourok.ru/uploads/ex/0f8d/00030944-b5ce6ab3/img1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17150"/>
            <a:ext cx="3726872" cy="2008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10736" cy="5881514"/>
          </a:xfrm>
          <a:prstGeom prst="ellipse">
            <a:avLst/>
          </a:prstGeom>
          <a:ln w="762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4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РАСКРАСОК РЕПРОДУКЦИЙ КАРТИН</a:t>
            </a:r>
            <a:endParaRPr lang="ru-RU" dirty="0"/>
          </a:p>
        </p:txBody>
      </p:sp>
      <p:pic>
        <p:nvPicPr>
          <p:cNvPr id="9218" name="Picture 2" descr="C:\Users\Admin\Desktop\109NIKON\DSCN3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20272" cy="489654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ПАЗЛЫ</a:t>
            </a:r>
            <a:endParaRPr lang="ru-RU" dirty="0"/>
          </a:p>
        </p:txBody>
      </p:sp>
      <p:pic>
        <p:nvPicPr>
          <p:cNvPr id="10242" name="Picture 2" descr="C:\Users\Admin\Desktop\109NIKON\DSCN3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80424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09NIKON\DSCN3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72400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2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820272" cy="576064"/>
          </a:xfrm>
        </p:spPr>
        <p:txBody>
          <a:bodyPr/>
          <a:lstStyle/>
          <a:p>
            <a:pPr algn="ctr"/>
            <a:r>
              <a:rPr lang="ru-RU" dirty="0" smtClean="0"/>
              <a:t>Л/И «ПОКАЖИ КАРТИНУ</a:t>
            </a:r>
            <a:endParaRPr lang="ru-RU" dirty="0"/>
          </a:p>
        </p:txBody>
      </p:sp>
      <p:pic>
        <p:nvPicPr>
          <p:cNvPr id="12290" name="Picture 2" descr="C:\Users\Admin\Desktop\109NIKON\DSCN3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956376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84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61722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ИТОГОВОЕ МЕРОПРИЯТИЕ: ЗАНЯТИЕ «ПУТЕШЕСТВИЕ В МУЗЕЙ»</a:t>
            </a:r>
            <a:endParaRPr lang="ru-RU" dirty="0"/>
          </a:p>
        </p:txBody>
      </p:sp>
      <p:pic>
        <p:nvPicPr>
          <p:cNvPr id="13314" name="Picture 2" descr="C:\Users\Admin\Desktop\109NIKON\DSCN32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42403"/>
            <a:ext cx="4320481" cy="388843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109NIKON\DSCN32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420888"/>
            <a:ext cx="4463008" cy="410445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109NIKON\DSCN32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067428"/>
            <a:ext cx="4176464" cy="4665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04664"/>
            <a:ext cx="2862064" cy="65345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«АЛЁНУШКА»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908720"/>
            <a:ext cx="2862064" cy="65345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«ДЖАКОНДА»</a:t>
            </a:r>
            <a:endParaRPr lang="ru-RU" dirty="0"/>
          </a:p>
        </p:txBody>
      </p:sp>
      <p:pic>
        <p:nvPicPr>
          <p:cNvPr id="14339" name="Picture 3" descr="C:\Users\Admin\Desktop\109NIKON\DSCN3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3811"/>
            <a:ext cx="3867894" cy="501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01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584" y="260648"/>
            <a:ext cx="4878288" cy="653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«ОХОТНИКИ НА ПРИВАЛЕ»</a:t>
            </a:r>
            <a:endParaRPr lang="ru-RU" dirty="0"/>
          </a:p>
        </p:txBody>
      </p:sp>
      <p:pic>
        <p:nvPicPr>
          <p:cNvPr id="15362" name="Picture 2" descr="C:\Users\Admin\Desktop\109NIKON\DSCN3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52320" cy="5157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172200" cy="576064"/>
          </a:xfrm>
        </p:spPr>
        <p:txBody>
          <a:bodyPr/>
          <a:lstStyle/>
          <a:p>
            <a:r>
              <a:rPr lang="ru-RU" dirty="0" smtClean="0"/>
              <a:t>«ДЕВОЧКА С ПЕРСИКАМИ»</a:t>
            </a:r>
            <a:endParaRPr lang="ru-RU" dirty="0"/>
          </a:p>
        </p:txBody>
      </p:sp>
      <p:pic>
        <p:nvPicPr>
          <p:cNvPr id="16386" name="Picture 2" descr="C:\Users\Admin\Desktop\109NIKON\DSCN3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40352" cy="5184576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109NIKON\DSCN3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76464" cy="316835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esktop\109NIKON\DSCN3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836712"/>
            <a:ext cx="4626527" cy="35730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esktop\109NIKON\DSCN32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4392488" cy="345638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1556" y="548680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Тема проекта:</a:t>
            </a:r>
            <a:r>
              <a:rPr lang="ru-RU" i="1" dirty="0">
                <a:latin typeface="Georgia" pitchFamily="18" charset="0"/>
              </a:rPr>
              <a:t> «Ознакомление  детей среднего возраста с портретной живописью.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Автор:</a:t>
            </a:r>
            <a:r>
              <a:rPr lang="ru-RU" i="1" dirty="0">
                <a:latin typeface="Georgia" pitchFamily="18" charset="0"/>
              </a:rPr>
              <a:t> </a:t>
            </a:r>
            <a:r>
              <a:rPr lang="ru-RU" i="1" dirty="0" err="1">
                <a:latin typeface="Georgia" pitchFamily="18" charset="0"/>
              </a:rPr>
              <a:t>Удовидченко</a:t>
            </a:r>
            <a:r>
              <a:rPr lang="ru-RU" i="1" dirty="0">
                <a:latin typeface="Georgia" pitchFamily="18" charset="0"/>
              </a:rPr>
              <a:t> Анжелика Петровна – воспитатель средней группы МБДОУ №3 «Алёнушка».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Участники проекта:</a:t>
            </a:r>
            <a:r>
              <a:rPr lang="ru-RU" i="1" dirty="0">
                <a:latin typeface="Georgia" pitchFamily="18" charset="0"/>
              </a:rPr>
              <a:t> Дети 4 – 5 лет, воспитатели, родители.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Вид проекта: </a:t>
            </a:r>
            <a:r>
              <a:rPr lang="ru-RU" i="1" dirty="0">
                <a:latin typeface="Georgia" pitchFamily="18" charset="0"/>
              </a:rPr>
              <a:t>Информационно - игровой, групповой, краткосрочный.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Сроки реализации:</a:t>
            </a:r>
            <a:r>
              <a:rPr lang="ru-RU" i="1" dirty="0">
                <a:latin typeface="Georgia" pitchFamily="18" charset="0"/>
              </a:rPr>
              <a:t> 20марта-28 марта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latin typeface="Georgia" pitchFamily="18" charset="0"/>
              </a:rPr>
              <a:t>Основной вопрос проекта: </a:t>
            </a:r>
            <a:r>
              <a:rPr lang="ru-RU" i="1" dirty="0">
                <a:latin typeface="Georgia" pitchFamily="18" charset="0"/>
              </a:rPr>
              <a:t>Формирование интереса детей к портретной живописи.</a:t>
            </a:r>
          </a:p>
          <a:p>
            <a:pPr>
              <a:lnSpc>
                <a:spcPct val="150000"/>
              </a:lnSpc>
            </a:pPr>
            <a:endParaRPr lang="ru-RU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985" y="4852987"/>
            <a:ext cx="3148211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72200" cy="592832"/>
          </a:xfrm>
        </p:spPr>
        <p:txBody>
          <a:bodyPr/>
          <a:lstStyle/>
          <a:p>
            <a:r>
              <a:rPr lang="ru-RU" dirty="0" smtClean="0"/>
              <a:t>«ДЕВОЧКА С ЯБЛОКАМИ»</a:t>
            </a:r>
            <a:endParaRPr lang="ru-RU" dirty="0"/>
          </a:p>
        </p:txBody>
      </p:sp>
      <p:pic>
        <p:nvPicPr>
          <p:cNvPr id="18434" name="Picture 2" descr="C:\Users\Admin\Desktop\109NIKON\DSCN32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506" y="1340768"/>
            <a:ext cx="7176655" cy="5071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7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¡Ð¿Ð°ÑÐ¸Ð±Ð¾ Ð·Ð° Ð²Ð½Ð¸Ð¼Ð°Ð½Ð¸Ðµ !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37425"/>
            <a:ext cx="7920880" cy="5472608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54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62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Проблемные вопросы:</a:t>
            </a:r>
          </a:p>
          <a:p>
            <a:r>
              <a:rPr lang="ru-RU" dirty="0" smtClean="0"/>
              <a:t>•	Что такое портрет?</a:t>
            </a:r>
          </a:p>
          <a:p>
            <a:r>
              <a:rPr lang="ru-RU" dirty="0" smtClean="0"/>
              <a:t>•	Кто такие художники?</a:t>
            </a:r>
          </a:p>
          <a:p>
            <a:r>
              <a:rPr lang="ru-RU" dirty="0" smtClean="0"/>
              <a:t>•	Как рисовать портрет?</a:t>
            </a:r>
          </a:p>
          <a:p>
            <a:r>
              <a:rPr lang="ru-RU" dirty="0" smtClean="0"/>
              <a:t>•	Как художник рисует движение, радость, грусть?</a:t>
            </a:r>
          </a:p>
          <a:p>
            <a:r>
              <a:rPr lang="ru-RU" b="1" u="sng" dirty="0" smtClean="0"/>
              <a:t>Цель: </a:t>
            </a:r>
            <a:r>
              <a:rPr lang="ru-RU" dirty="0" smtClean="0"/>
              <a:t>Формирование интереса к искусству  с помощью портретной живописи.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	Познакомить детей с живописью. Учить замечать выразительные средства,  используемые художником : сказочность, декоративность, изображение движения, позы.</a:t>
            </a:r>
          </a:p>
          <a:p>
            <a:r>
              <a:rPr lang="ru-RU" dirty="0" smtClean="0"/>
              <a:t>2.	Развивать интерес к живописи, творческие способности детей.</a:t>
            </a:r>
          </a:p>
          <a:p>
            <a:r>
              <a:rPr lang="ru-RU" dirty="0" smtClean="0"/>
              <a:t>3.	Воспитывать эстетический вкус, интерес к искусству.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682504"/>
            <a:ext cx="31511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98153"/>
            <a:ext cx="6318448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u="sng" dirty="0" smtClean="0">
                <a:effectLst/>
                <a:latin typeface="Cambria"/>
                <a:ea typeface="Times New Roman"/>
              </a:rPr>
              <a:t>Предполагаемые результаты: </a:t>
            </a:r>
            <a:r>
              <a:rPr lang="ru-RU" dirty="0" smtClean="0">
                <a:effectLst/>
                <a:latin typeface="Cambria"/>
                <a:ea typeface="Times New Roman"/>
              </a:rPr>
              <a:t>У детей повысится интерес к творчеству художников , сформируется первоначальное представление о средствах выразительности. Родители научатся творчески подходить к  формированию у детей интереса к рисованию. 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u="sng" dirty="0" smtClean="0">
                <a:effectLst/>
                <a:latin typeface="Cambria"/>
                <a:ea typeface="Times New Roman"/>
              </a:rPr>
              <a:t>Формы работы:</a:t>
            </a:r>
            <a:r>
              <a:rPr lang="ru-RU" dirty="0" smtClean="0">
                <a:effectLst/>
                <a:latin typeface="Cambria"/>
                <a:ea typeface="Times New Roman"/>
              </a:rPr>
              <a:t> изучение психолого-педагогической и методической литературы по названной теме, педагогическое наблюдение, беседа, занятия по изобразительной деятельности,  изучение продукта детского творчества;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u="sng" dirty="0" smtClean="0">
                <a:effectLst/>
                <a:latin typeface="Cambria"/>
                <a:ea typeface="Times New Roman"/>
              </a:rPr>
              <a:t>Продукт проекта: </a:t>
            </a:r>
            <a:r>
              <a:rPr lang="ru-RU" dirty="0" smtClean="0">
                <a:effectLst/>
                <a:latin typeface="Cambria"/>
                <a:ea typeface="Times New Roman"/>
              </a:rPr>
              <a:t>организация выставки художников-портретистов; оформление консультации для родителей  о творчестве художников; создание презентации.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21" y="4980812"/>
            <a:ext cx="28590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5816" y="26064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u="sng" dirty="0" smtClean="0">
                <a:effectLst/>
                <a:latin typeface="Cambria"/>
                <a:ea typeface="Times New Roman"/>
              </a:rPr>
              <a:t>Этапы и сроки проведения проекта.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9140"/>
              </p:ext>
            </p:extLst>
          </p:nvPr>
        </p:nvGraphicFramePr>
        <p:xfrm>
          <a:off x="1909958" y="1268760"/>
          <a:ext cx="6210300" cy="4424934"/>
        </p:xfrm>
        <a:graphic>
          <a:graphicData uri="http://schemas.openxmlformats.org/drawingml/2006/table">
            <a:tbl>
              <a:tblPr firstRow="1" firstCol="1" bandRow="1"/>
              <a:tblGrid>
                <a:gridCol w="375102"/>
                <a:gridCol w="1424643"/>
                <a:gridCol w="2609568"/>
                <a:gridCol w="18009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 dirty="0">
                          <a:effectLst/>
                          <a:latin typeface="Cambria"/>
                          <a:ea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Этапы и сроки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Содержание деятельности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результат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Организационно – подготовительный</a:t>
                      </a:r>
                      <a:br>
                        <a:rPr lang="ru-RU" sz="1100">
                          <a:effectLst/>
                          <a:latin typeface="Cambria"/>
                          <a:ea typeface="Times New Roman"/>
                        </a:rPr>
                      </a:b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20 марта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Обоснование  актуальности темы, определение цели и задач проекта, подбор литературы, пособий, иллюстраций. Обсуждение с родителями  детей вопросов, связанных с проведением проекта.  Составление тематического планирования.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 dirty="0">
                          <a:effectLst/>
                          <a:latin typeface="Cambria"/>
                          <a:ea typeface="Times New Roman"/>
                        </a:rPr>
                        <a:t>Изучена методическая литература; подобраны репродукции картин; составлен тематический план.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Аналитический </a:t>
                      </a:r>
                      <a:br>
                        <a:rPr lang="ru-RU" sz="1100">
                          <a:effectLst/>
                          <a:latin typeface="Cambria"/>
                          <a:ea typeface="Times New Roman"/>
                        </a:rPr>
                      </a:b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21марта-26марта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Деятельность в соответствии с тематическим планированием.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Работа  проведена в соответствии с планом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Заключительный </a:t>
                      </a:r>
                      <a:br>
                        <a:rPr lang="ru-RU" sz="1100">
                          <a:effectLst/>
                          <a:latin typeface="Cambria"/>
                          <a:ea typeface="Times New Roman"/>
                        </a:rPr>
                      </a:b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27 марта – 28 марта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Создание презентации – «Мы – художники».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Анализ результатов деятельности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100">
                          <a:effectLst/>
                          <a:latin typeface="Cambria"/>
                          <a:ea typeface="Times New Roman"/>
                        </a:rPr>
                        <a:t>Обобщение результатов работы.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/>
                          <a:ea typeface="Times New Roman"/>
                        </a:rPr>
                        <a:t>Оформлена выставка детских рисунков «сказочные картины», созданы презентации: «Волшебный мир искусства», «Профессия-художник», «Картины художников»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СОДЕРЖАНИЕ РАБОТЫ В ПРОЦЕССЕ РЕАЛИЗАЦИИ ПРОЕКТА:</a:t>
            </a:r>
          </a:p>
          <a:p>
            <a:endParaRPr lang="ru-RU" b="1" dirty="0" smtClean="0">
              <a:solidFill>
                <a:srgbClr val="C00000"/>
              </a:solidFill>
              <a:effectLst/>
              <a:latin typeface="Arial"/>
              <a:ea typeface="Times New Roman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/>
              </a:rPr>
              <a:t>             </a:t>
            </a:r>
            <a:r>
              <a:rPr lang="ru-RU" b="1" dirty="0" smtClean="0">
                <a:solidFill>
                  <a:srgbClr val="0070C0"/>
                </a:solidFill>
                <a:latin typeface="Arial"/>
              </a:rPr>
              <a:t>РАССМАТРИВАНИЕ РЕПРОДУКЦИЙ КАРТИН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\Desktop\109NIKON\DSCN32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8822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172200" cy="576064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«ДИДАКТИЧЕСКАЯ ИГРА «ПОКАЖИ КАРТИНУ»</a:t>
            </a:r>
            <a:endParaRPr lang="ru-RU" sz="2000" dirty="0"/>
          </a:p>
        </p:txBody>
      </p:sp>
      <p:pic>
        <p:nvPicPr>
          <p:cNvPr id="7170" name="Picture 2" descr="C:\Users\Admin\Desktop\109NIKON\DSCN3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07484"/>
            <a:ext cx="777584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16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0039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Д/И «СЛОЖИ КАРТИНУ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Desktop\109NIKON\DSCN32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6087">
            <a:off x="274682" y="786803"/>
            <a:ext cx="3744416" cy="338437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109NIKON\DSCN3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5040560" cy="418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53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167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ПОДГОТОВИЛА ВОСПИТАТЕЛЬ УДОВИДЧЕНКО АНЖЕЛИКА ПЕТРОВНА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«ДИДАКТИЧЕСКАЯ ИГРА «ПОКАЖИ КАРТИНУ»</vt:lpstr>
      <vt:lpstr>Д/И «СЛОЖИ КАРТИНУ</vt:lpstr>
      <vt:lpstr>Презентация PowerPoint</vt:lpstr>
      <vt:lpstr>ВЫСТАВКА РАСКРАСОК РЕПРОДУКЦИЙ КАРТИН</vt:lpstr>
      <vt:lpstr>ПАЗЛЫ</vt:lpstr>
      <vt:lpstr>Презентация PowerPoint</vt:lpstr>
      <vt:lpstr>Л/И «ПОКАЖИ КАРТИНУ</vt:lpstr>
      <vt:lpstr>ИТОГОВОЕ МЕРОПРИЯТИЕ: ЗАНЯТИЕ «ПУТЕШЕСТВИЕ В МУЗЕЙ»</vt:lpstr>
      <vt:lpstr>Презентация PowerPoint</vt:lpstr>
      <vt:lpstr>«ОХОТНИКИ НА ПРИВАЛЕ»</vt:lpstr>
      <vt:lpstr>«ДЕВОЧКА С ПЕРСИКАМИ»</vt:lpstr>
      <vt:lpstr>Презентация PowerPoint</vt:lpstr>
      <vt:lpstr>«ДЕВОЧКА С ЯБЛОКАМИ»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alex</cp:lastModifiedBy>
  <cp:revision>11</cp:revision>
  <dcterms:created xsi:type="dcterms:W3CDTF">2019-03-28T17:31:53Z</dcterms:created>
  <dcterms:modified xsi:type="dcterms:W3CDTF">2019-04-17T06:30:55Z</dcterms:modified>
</cp:coreProperties>
</file>