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0" r:id="rId16"/>
    <p:sldId id="274" r:id="rId17"/>
    <p:sldId id="275" r:id="rId18"/>
    <p:sldId id="278" r:id="rId19"/>
    <p:sldId id="277" r:id="rId20"/>
    <p:sldId id="280" r:id="rId21"/>
    <p:sldId id="298" r:id="rId22"/>
    <p:sldId id="296" r:id="rId23"/>
    <p:sldId id="281" r:id="rId24"/>
    <p:sldId id="283" r:id="rId25"/>
    <p:sldId id="284" r:id="rId26"/>
    <p:sldId id="285" r:id="rId27"/>
    <p:sldId id="293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5" r:id="rId36"/>
    <p:sldId id="294" r:id="rId37"/>
    <p:sldId id="297" r:id="rId38"/>
    <p:sldId id="272" r:id="rId3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751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-160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B59369DC-A68E-47B1-BE9D-CD9895CAF40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0EC5000-FE98-4A74-839C-11E104C9180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610F6499-F37E-4A5D-9464-F50E469DE1F5}" type="datetimeFigureOut">
              <a:rPr lang="ru-RU"/>
              <a:pPr>
                <a:defRPr/>
              </a:pPr>
              <a:t>01.03.2020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id="{E521B4A4-0756-4315-A823-EC79DEA7EB9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id="{438920CC-CC21-4157-AFB4-ECDAA9ED25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82CF5DC-90EC-44FB-9AB3-4D3B3981E96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C2BCA5-88C5-48B2-903C-AC5D235045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D8783D5-E665-4576-84AD-849D737DDFBF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>
            <a:extLst>
              <a:ext uri="{FF2B5EF4-FFF2-40B4-BE49-F238E27FC236}">
                <a16:creationId xmlns:a16="http://schemas.microsoft.com/office/drawing/2014/main" id="{738F8FE9-8692-4365-9603-5F692FD6058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Заметки 2">
            <a:extLst>
              <a:ext uri="{FF2B5EF4-FFF2-40B4-BE49-F238E27FC236}">
                <a16:creationId xmlns:a16="http://schemas.microsoft.com/office/drawing/2014/main" id="{0D8009D3-F3A1-4AF4-BD71-33942F4D0A5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45060" name="Номер слайда 3">
            <a:extLst>
              <a:ext uri="{FF2B5EF4-FFF2-40B4-BE49-F238E27FC236}">
                <a16:creationId xmlns:a16="http://schemas.microsoft.com/office/drawing/2014/main" id="{CFBCFC59-98A5-4F36-BF8A-239271E2B6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61BD82D-511C-42EC-AD67-6F3465699A19}" type="slidenum">
              <a:rPr lang="ru-RU" altLang="ru-RU"/>
              <a:pPr eaLnBrk="1" hangingPunct="1"/>
              <a:t>5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>
            <a:extLst>
              <a:ext uri="{FF2B5EF4-FFF2-40B4-BE49-F238E27FC236}">
                <a16:creationId xmlns:a16="http://schemas.microsoft.com/office/drawing/2014/main" id="{AECEC0F5-BDE3-4895-A12D-0D06704E809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Заметки 2">
            <a:extLst>
              <a:ext uri="{FF2B5EF4-FFF2-40B4-BE49-F238E27FC236}">
                <a16:creationId xmlns:a16="http://schemas.microsoft.com/office/drawing/2014/main" id="{7F35BC10-FEAF-4D14-8A78-2E14ADD932A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46084" name="Номер слайда 3">
            <a:extLst>
              <a:ext uri="{FF2B5EF4-FFF2-40B4-BE49-F238E27FC236}">
                <a16:creationId xmlns:a16="http://schemas.microsoft.com/office/drawing/2014/main" id="{FEED13E3-6AF7-4AB0-B5CD-61F2A6A5C9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F3E8EA2-AB36-4439-A612-95F2AC322D90}" type="slidenum">
              <a:rPr lang="ru-RU" altLang="ru-RU"/>
              <a:pPr eaLnBrk="1" hangingPunct="1"/>
              <a:t>19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gradFill rotWithShape="1">
          <a:gsLst>
            <a:gs pos="0">
              <a:srgbClr val="03495C"/>
            </a:gs>
            <a:gs pos="25000">
              <a:srgbClr val="94F7DC"/>
            </a:gs>
            <a:gs pos="75000">
              <a:srgbClr val="94F7DC"/>
            </a:gs>
            <a:gs pos="100000">
              <a:srgbClr val="5EF0F7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29">
            <a:extLst>
              <a:ext uri="{FF2B5EF4-FFF2-40B4-BE49-F238E27FC236}">
                <a16:creationId xmlns:a16="http://schemas.microsoft.com/office/drawing/2014/main" id="{69D91718-6D25-4A90-93ED-5B23AAEFF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ABE0B-B917-4341-B24E-6CEACB711CB3}" type="datetimeFigureOut">
              <a:rPr lang="ru-RU"/>
              <a:pPr>
                <a:defRPr/>
              </a:pPr>
              <a:t>01.03.2020</a:t>
            </a:fld>
            <a:endParaRPr lang="ru-RU"/>
          </a:p>
        </p:txBody>
      </p:sp>
      <p:sp>
        <p:nvSpPr>
          <p:cNvPr id="5" name="Нижний колонтитул 18">
            <a:extLst>
              <a:ext uri="{FF2B5EF4-FFF2-40B4-BE49-F238E27FC236}">
                <a16:creationId xmlns:a16="http://schemas.microsoft.com/office/drawing/2014/main" id="{9A3B8A59-5654-454F-A8C7-EFFCB780D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>
            <a:extLst>
              <a:ext uri="{FF2B5EF4-FFF2-40B4-BE49-F238E27FC236}">
                <a16:creationId xmlns:a16="http://schemas.microsoft.com/office/drawing/2014/main" id="{147170F7-FF78-4815-A582-7D86BE905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45119083-1BE0-415A-BF93-EF894643672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234486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>
            <a:extLst>
              <a:ext uri="{FF2B5EF4-FFF2-40B4-BE49-F238E27FC236}">
                <a16:creationId xmlns:a16="http://schemas.microsoft.com/office/drawing/2014/main" id="{2703C081-112F-486B-A898-2431C8EC7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3DA42-D89E-492F-B013-E4C25AFF79AE}" type="datetimeFigureOut">
              <a:rPr lang="ru-RU"/>
              <a:pPr>
                <a:defRPr/>
              </a:pPr>
              <a:t>01.03.2020</a:t>
            </a:fld>
            <a:endParaRPr lang="ru-RU"/>
          </a:p>
        </p:txBody>
      </p:sp>
      <p:sp>
        <p:nvSpPr>
          <p:cNvPr id="5" name="Нижний колонтитул 21">
            <a:extLst>
              <a:ext uri="{FF2B5EF4-FFF2-40B4-BE49-F238E27FC236}">
                <a16:creationId xmlns:a16="http://schemas.microsoft.com/office/drawing/2014/main" id="{E0D172B8-0454-4C44-8BA2-A3B2756CD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>
            <a:extLst>
              <a:ext uri="{FF2B5EF4-FFF2-40B4-BE49-F238E27FC236}">
                <a16:creationId xmlns:a16="http://schemas.microsoft.com/office/drawing/2014/main" id="{DDBA8B92-33B8-4ADE-9F0A-8A01DC4BA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7B5448-6132-42FF-BB36-F77CD817953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5268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>
            <a:extLst>
              <a:ext uri="{FF2B5EF4-FFF2-40B4-BE49-F238E27FC236}">
                <a16:creationId xmlns:a16="http://schemas.microsoft.com/office/drawing/2014/main" id="{E9464756-2AC0-4A68-B386-63F6F4C53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AD12B4-8467-4EEB-AEF0-C47ED6B5F299}" type="datetimeFigureOut">
              <a:rPr lang="ru-RU"/>
              <a:pPr>
                <a:defRPr/>
              </a:pPr>
              <a:t>01.03.2020</a:t>
            </a:fld>
            <a:endParaRPr lang="ru-RU"/>
          </a:p>
        </p:txBody>
      </p:sp>
      <p:sp>
        <p:nvSpPr>
          <p:cNvPr id="5" name="Нижний колонтитул 21">
            <a:extLst>
              <a:ext uri="{FF2B5EF4-FFF2-40B4-BE49-F238E27FC236}">
                <a16:creationId xmlns:a16="http://schemas.microsoft.com/office/drawing/2014/main" id="{61AE7FE9-0C94-4BEF-BD5C-CB20B8011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>
            <a:extLst>
              <a:ext uri="{FF2B5EF4-FFF2-40B4-BE49-F238E27FC236}">
                <a16:creationId xmlns:a16="http://schemas.microsoft.com/office/drawing/2014/main" id="{3DA5397E-0C98-41BA-A793-BD7EEF633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51F92A-118D-45F5-A55F-86B82647955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87777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>
            <a:extLst>
              <a:ext uri="{FF2B5EF4-FFF2-40B4-BE49-F238E27FC236}">
                <a16:creationId xmlns:a16="http://schemas.microsoft.com/office/drawing/2014/main" id="{9B3802F7-E1E7-4D97-8D0F-E22284758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8FF12-B3B2-490A-9BD8-4CBA95909BEC}" type="datetimeFigureOut">
              <a:rPr lang="ru-RU"/>
              <a:pPr>
                <a:defRPr/>
              </a:pPr>
              <a:t>01.03.2020</a:t>
            </a:fld>
            <a:endParaRPr lang="ru-RU"/>
          </a:p>
        </p:txBody>
      </p:sp>
      <p:sp>
        <p:nvSpPr>
          <p:cNvPr id="5" name="Нижний колонтитул 21">
            <a:extLst>
              <a:ext uri="{FF2B5EF4-FFF2-40B4-BE49-F238E27FC236}">
                <a16:creationId xmlns:a16="http://schemas.microsoft.com/office/drawing/2014/main" id="{40EFB98F-A27A-4465-8F5A-1E94F1B07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>
            <a:extLst>
              <a:ext uri="{FF2B5EF4-FFF2-40B4-BE49-F238E27FC236}">
                <a16:creationId xmlns:a16="http://schemas.microsoft.com/office/drawing/2014/main" id="{5DF820E7-69F1-4D8D-9F8B-CAEBFF4C4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0AAF6A-EBF1-4EE6-825F-8DB7DAD259E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2470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gradFill rotWithShape="1">
          <a:gsLst>
            <a:gs pos="0">
              <a:srgbClr val="03495C"/>
            </a:gs>
            <a:gs pos="25000">
              <a:srgbClr val="94F7DC"/>
            </a:gs>
            <a:gs pos="75000">
              <a:srgbClr val="94F7DC"/>
            </a:gs>
            <a:gs pos="100000">
              <a:srgbClr val="5EF0F7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947F46-D14C-453D-89C5-ADB3737F2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5CA33-509A-44DF-B5BB-EE29C1D18950}" type="datetimeFigureOut">
              <a:rPr lang="ru-RU"/>
              <a:pPr>
                <a:defRPr/>
              </a:pPr>
              <a:t>01.03.2020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87A86D-6018-421E-AD30-F3110FFF1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B6607D-B46D-41B4-9781-CC936E7E2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60384F28-1064-489C-9315-86A664FE61F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033885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9">
            <a:extLst>
              <a:ext uri="{FF2B5EF4-FFF2-40B4-BE49-F238E27FC236}">
                <a16:creationId xmlns:a16="http://schemas.microsoft.com/office/drawing/2014/main" id="{62F5D70B-5685-4DE2-830D-EACA8D56A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F19A15-C6C2-4491-B010-6B84DDB068E5}" type="datetimeFigureOut">
              <a:rPr lang="ru-RU"/>
              <a:pPr>
                <a:defRPr/>
              </a:pPr>
              <a:t>01.03.2020</a:t>
            </a:fld>
            <a:endParaRPr lang="ru-RU"/>
          </a:p>
        </p:txBody>
      </p:sp>
      <p:sp>
        <p:nvSpPr>
          <p:cNvPr id="6" name="Нижний колонтитул 21">
            <a:extLst>
              <a:ext uri="{FF2B5EF4-FFF2-40B4-BE49-F238E27FC236}">
                <a16:creationId xmlns:a16="http://schemas.microsoft.com/office/drawing/2014/main" id="{1821174D-4F23-4467-8D15-B9FE7629C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>
            <a:extLst>
              <a:ext uri="{FF2B5EF4-FFF2-40B4-BE49-F238E27FC236}">
                <a16:creationId xmlns:a16="http://schemas.microsoft.com/office/drawing/2014/main" id="{C242D254-FCFE-4E39-ADDF-71586F2E5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7BE043-053E-4A17-8534-21F510FB7D7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29916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9">
            <a:extLst>
              <a:ext uri="{FF2B5EF4-FFF2-40B4-BE49-F238E27FC236}">
                <a16:creationId xmlns:a16="http://schemas.microsoft.com/office/drawing/2014/main" id="{40A80F51-BDB0-426A-8A2B-E53C8D24D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38351-3EBB-427F-87C0-6004D256C676}" type="datetimeFigureOut">
              <a:rPr lang="ru-RU"/>
              <a:pPr>
                <a:defRPr/>
              </a:pPr>
              <a:t>01.03.2020</a:t>
            </a:fld>
            <a:endParaRPr lang="ru-RU"/>
          </a:p>
        </p:txBody>
      </p:sp>
      <p:sp>
        <p:nvSpPr>
          <p:cNvPr id="8" name="Нижний колонтитул 21">
            <a:extLst>
              <a:ext uri="{FF2B5EF4-FFF2-40B4-BE49-F238E27FC236}">
                <a16:creationId xmlns:a16="http://schemas.microsoft.com/office/drawing/2014/main" id="{AB1AB0B5-8FA2-4344-97B8-EC48B05E9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>
            <a:extLst>
              <a:ext uri="{FF2B5EF4-FFF2-40B4-BE49-F238E27FC236}">
                <a16:creationId xmlns:a16="http://schemas.microsoft.com/office/drawing/2014/main" id="{1DD338EB-99BF-4E23-B20C-1C6E30553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A7291C-9D58-4294-A01B-DFC84DE0169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73806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9">
            <a:extLst>
              <a:ext uri="{FF2B5EF4-FFF2-40B4-BE49-F238E27FC236}">
                <a16:creationId xmlns:a16="http://schemas.microsoft.com/office/drawing/2014/main" id="{6FDCAE8B-CCC8-48A3-8039-2055AB163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E55F2-761B-4F05-B19D-55A6391948C2}" type="datetimeFigureOut">
              <a:rPr lang="ru-RU"/>
              <a:pPr>
                <a:defRPr/>
              </a:pPr>
              <a:t>01.03.2020</a:t>
            </a:fld>
            <a:endParaRPr lang="ru-RU"/>
          </a:p>
        </p:txBody>
      </p:sp>
      <p:sp>
        <p:nvSpPr>
          <p:cNvPr id="4" name="Нижний колонтитул 21">
            <a:extLst>
              <a:ext uri="{FF2B5EF4-FFF2-40B4-BE49-F238E27FC236}">
                <a16:creationId xmlns:a16="http://schemas.microsoft.com/office/drawing/2014/main" id="{E19233D4-308E-415E-83C6-616C2DD2F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>
            <a:extLst>
              <a:ext uri="{FF2B5EF4-FFF2-40B4-BE49-F238E27FC236}">
                <a16:creationId xmlns:a16="http://schemas.microsoft.com/office/drawing/2014/main" id="{F556321D-B002-4124-8D75-9A0E2DF47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B2F01E-8717-4E80-8203-C81E4F29BF3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94017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>
            <a:extLst>
              <a:ext uri="{FF2B5EF4-FFF2-40B4-BE49-F238E27FC236}">
                <a16:creationId xmlns:a16="http://schemas.microsoft.com/office/drawing/2014/main" id="{86B292DB-2CA4-4005-8129-C02E985C3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B16E6-03E5-4ED3-97D6-C76A6B565AB4}" type="datetimeFigureOut">
              <a:rPr lang="ru-RU"/>
              <a:pPr>
                <a:defRPr/>
              </a:pPr>
              <a:t>01.03.2020</a:t>
            </a:fld>
            <a:endParaRPr lang="ru-RU"/>
          </a:p>
        </p:txBody>
      </p:sp>
      <p:sp>
        <p:nvSpPr>
          <p:cNvPr id="3" name="Нижний колонтитул 21">
            <a:extLst>
              <a:ext uri="{FF2B5EF4-FFF2-40B4-BE49-F238E27FC236}">
                <a16:creationId xmlns:a16="http://schemas.microsoft.com/office/drawing/2014/main" id="{A227C196-E58E-4B1E-95C7-867BA8D4F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>
            <a:extLst>
              <a:ext uri="{FF2B5EF4-FFF2-40B4-BE49-F238E27FC236}">
                <a16:creationId xmlns:a16="http://schemas.microsoft.com/office/drawing/2014/main" id="{EBC6F746-9FFB-4D69-8CCA-3DE469589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673517-DC50-4A87-B965-7C3ECF2FFF1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94729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9">
            <a:extLst>
              <a:ext uri="{FF2B5EF4-FFF2-40B4-BE49-F238E27FC236}">
                <a16:creationId xmlns:a16="http://schemas.microsoft.com/office/drawing/2014/main" id="{818F2AA3-7EE9-4832-8D8C-B89F84AE2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FF0A9-62C5-4981-BD9A-31D6E16E14F6}" type="datetimeFigureOut">
              <a:rPr lang="ru-RU"/>
              <a:pPr>
                <a:defRPr/>
              </a:pPr>
              <a:t>01.03.2020</a:t>
            </a:fld>
            <a:endParaRPr lang="ru-RU"/>
          </a:p>
        </p:txBody>
      </p:sp>
      <p:sp>
        <p:nvSpPr>
          <p:cNvPr id="6" name="Нижний колонтитул 21">
            <a:extLst>
              <a:ext uri="{FF2B5EF4-FFF2-40B4-BE49-F238E27FC236}">
                <a16:creationId xmlns:a16="http://schemas.microsoft.com/office/drawing/2014/main" id="{D38A115C-1046-4C74-9F78-BA9240225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>
            <a:extLst>
              <a:ext uri="{FF2B5EF4-FFF2-40B4-BE49-F238E27FC236}">
                <a16:creationId xmlns:a16="http://schemas.microsoft.com/office/drawing/2014/main" id="{9E80B494-7C0B-42AF-A9B5-CB53A230E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B5602D-9782-4288-A514-64CACCA9C42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83083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13">
            <a:extLst>
              <a:ext uri="{FF2B5EF4-FFF2-40B4-BE49-F238E27FC236}">
                <a16:creationId xmlns:a16="http://schemas.microsoft.com/office/drawing/2014/main" id="{A9365BD9-8EAE-455E-A934-D60C827EB99E}"/>
              </a:ext>
            </a:extLst>
          </p:cNvPr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5">
            <a:extLst>
              <a:ext uri="{FF2B5EF4-FFF2-40B4-BE49-F238E27FC236}">
                <a16:creationId xmlns:a16="http://schemas.microsoft.com/office/drawing/2014/main" id="{BDC9A660-A990-41BD-83EB-41C87C3FA851}"/>
              </a:ext>
            </a:extLst>
          </p:cNvPr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15">
            <a:extLst>
              <a:ext uri="{FF2B5EF4-FFF2-40B4-BE49-F238E27FC236}">
                <a16:creationId xmlns:a16="http://schemas.microsoft.com/office/drawing/2014/main" id="{E1BC705D-7669-4CAD-B78E-08EF59B57997}"/>
              </a:ext>
            </a:extLst>
          </p:cNvPr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16">
            <a:extLst>
              <a:ext uri="{FF2B5EF4-FFF2-40B4-BE49-F238E27FC236}">
                <a16:creationId xmlns:a16="http://schemas.microsoft.com/office/drawing/2014/main" id="{F0F4308E-3C3A-4EBE-97B0-7A381CCB45BE}"/>
              </a:ext>
            </a:extLst>
          </p:cNvPr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9" name="Дата 4">
            <a:extLst>
              <a:ext uri="{FF2B5EF4-FFF2-40B4-BE49-F238E27FC236}">
                <a16:creationId xmlns:a16="http://schemas.microsoft.com/office/drawing/2014/main" id="{970413E0-BFD2-469F-966E-40F76B67C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958A5-D3EC-4044-87CE-7D2AB6450676}" type="datetimeFigureOut">
              <a:rPr lang="ru-RU"/>
              <a:pPr>
                <a:defRPr/>
              </a:pPr>
              <a:t>01.03.2020</a:t>
            </a:fld>
            <a:endParaRPr lang="ru-RU"/>
          </a:p>
        </p:txBody>
      </p:sp>
      <p:sp>
        <p:nvSpPr>
          <p:cNvPr id="10" name="Нижний колонтитул 5">
            <a:extLst>
              <a:ext uri="{FF2B5EF4-FFF2-40B4-BE49-F238E27FC236}">
                <a16:creationId xmlns:a16="http://schemas.microsoft.com/office/drawing/2014/main" id="{2A190F1B-D8DD-4486-842E-E39799B8E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>
            <a:extLst>
              <a:ext uri="{FF2B5EF4-FFF2-40B4-BE49-F238E27FC236}">
                <a16:creationId xmlns:a16="http://schemas.microsoft.com/office/drawing/2014/main" id="{B9D46A7C-5668-4C46-BEB2-A1B441AD4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35F2B89D-FF7D-485C-8655-013180AC5A5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72139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77D9E8"/>
            </a:gs>
            <a:gs pos="25000">
              <a:srgbClr val="94F7DC"/>
            </a:gs>
            <a:gs pos="75000">
              <a:srgbClr val="94F7DC"/>
            </a:gs>
            <a:gs pos="100000">
              <a:srgbClr val="5EF0F7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>
            <a:extLst>
              <a:ext uri="{FF2B5EF4-FFF2-40B4-BE49-F238E27FC236}">
                <a16:creationId xmlns:a16="http://schemas.microsoft.com/office/drawing/2014/main" id="{FBA88ADA-B49F-4F96-BFE2-2CBF67FB808D}"/>
              </a:ext>
            </a:extLst>
          </p:cNvPr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>
            <a:extLst>
              <a:ext uri="{FF2B5EF4-FFF2-40B4-BE49-F238E27FC236}">
                <a16:creationId xmlns:a16="http://schemas.microsoft.com/office/drawing/2014/main" id="{7513EA81-CDD8-4B84-ACB6-F5BE6DE35D36}"/>
              </a:ext>
            </a:extLst>
          </p:cNvPr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>
            <a:extLst>
              <a:ext uri="{FF2B5EF4-FFF2-40B4-BE49-F238E27FC236}">
                <a16:creationId xmlns:a16="http://schemas.microsoft.com/office/drawing/2014/main" id="{AA111012-3377-4D13-A24F-8D737CC8361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1029" name="Текст 29">
            <a:extLst>
              <a:ext uri="{FF2B5EF4-FFF2-40B4-BE49-F238E27FC236}">
                <a16:creationId xmlns:a16="http://schemas.microsoft.com/office/drawing/2014/main" id="{CE069B47-5EFF-4A46-B674-F6639026906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10" name="Дата 9">
            <a:extLst>
              <a:ext uri="{FF2B5EF4-FFF2-40B4-BE49-F238E27FC236}">
                <a16:creationId xmlns:a16="http://schemas.microsoft.com/office/drawing/2014/main" id="{4196CD94-740D-4F40-8A42-29A66EAB84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EE0B0E1-864F-4054-88B8-9C19FF500669}" type="datetimeFigureOut">
              <a:rPr lang="ru-RU"/>
              <a:pPr>
                <a:defRPr/>
              </a:pPr>
              <a:t>01.03.2020</a:t>
            </a:fld>
            <a:endParaRPr lang="ru-RU"/>
          </a:p>
        </p:txBody>
      </p:sp>
      <p:sp>
        <p:nvSpPr>
          <p:cNvPr id="22" name="Нижний колонтитул 21">
            <a:extLst>
              <a:ext uri="{FF2B5EF4-FFF2-40B4-BE49-F238E27FC236}">
                <a16:creationId xmlns:a16="http://schemas.microsoft.com/office/drawing/2014/main" id="{B4AC557E-52BC-481C-A1C3-004BF9E575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>
            <a:extLst>
              <a:ext uri="{FF2B5EF4-FFF2-40B4-BE49-F238E27FC236}">
                <a16:creationId xmlns:a16="http://schemas.microsoft.com/office/drawing/2014/main" id="{0BE89601-2045-4687-A66B-77E964BE0A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45C75"/>
                </a:solidFill>
                <a:latin typeface="Constantia" panose="02030602050306030303" pitchFamily="18" charset="0"/>
              </a:defRPr>
            </a:lvl1pPr>
          </a:lstStyle>
          <a:p>
            <a:fld id="{267DA004-5148-4FB9-8992-C14764A19BFA}" type="slidenum">
              <a:rPr lang="ru-RU" altLang="ru-RU"/>
              <a:pPr/>
              <a:t>‹#›</a:t>
            </a:fld>
            <a:endParaRPr lang="ru-RU" altLang="ru-RU"/>
          </a:p>
        </p:txBody>
      </p:sp>
      <p:grpSp>
        <p:nvGrpSpPr>
          <p:cNvPr id="1033" name="Группа 1">
            <a:extLst>
              <a:ext uri="{FF2B5EF4-FFF2-40B4-BE49-F238E27FC236}">
                <a16:creationId xmlns:a16="http://schemas.microsoft.com/office/drawing/2014/main" id="{F56AAB2F-7FDA-4AE5-90C8-0BC29C3786D9}"/>
              </a:ext>
            </a:extLst>
          </p:cNvPr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>
              <a:extLst>
                <a:ext uri="{FF2B5EF4-FFF2-40B4-BE49-F238E27FC236}">
                  <a16:creationId xmlns:a16="http://schemas.microsoft.com/office/drawing/2014/main" id="{16DC62AE-6DAB-467F-9DD6-1293942C5642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Полилиния 12">
              <a:extLst>
                <a:ext uri="{FF2B5EF4-FFF2-40B4-BE49-F238E27FC236}">
                  <a16:creationId xmlns:a16="http://schemas.microsoft.com/office/drawing/2014/main" id="{CF46697B-E99F-4DFC-9F4A-42DB0BB5C870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7" r:id="rId1"/>
    <p:sldLayoutId id="2147484119" r:id="rId2"/>
    <p:sldLayoutId id="2147484128" r:id="rId3"/>
    <p:sldLayoutId id="2147484120" r:id="rId4"/>
    <p:sldLayoutId id="2147484121" r:id="rId5"/>
    <p:sldLayoutId id="2147484122" r:id="rId6"/>
    <p:sldLayoutId id="2147484123" r:id="rId7"/>
    <p:sldLayoutId id="2147484124" r:id="rId8"/>
    <p:sldLayoutId id="2147484129" r:id="rId9"/>
    <p:sldLayoutId id="2147484125" r:id="rId10"/>
    <p:sldLayoutId id="214748412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F0F7"/>
            </a:gs>
            <a:gs pos="25000">
              <a:srgbClr val="94F7DC"/>
            </a:gs>
            <a:gs pos="75000">
              <a:srgbClr val="94F7DC"/>
            </a:gs>
            <a:gs pos="100000">
              <a:srgbClr val="5EF0F7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89BF58-0C35-4534-9312-CA09866FB0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24" y="476672"/>
            <a:ext cx="7456386" cy="2452262"/>
          </a:xfrm>
          <a:ln>
            <a:miter lim="800000"/>
            <a:headEnd/>
            <a:tailEnd/>
          </a:ln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dirty="0">
                <a:solidFill>
                  <a:srgbClr val="A751E7"/>
                </a:solidFill>
              </a:rPr>
              <a:t>Педагогический проект </a:t>
            </a:r>
            <a:br>
              <a:rPr lang="ru-RU" sz="6000" dirty="0">
                <a:solidFill>
                  <a:srgbClr val="A751E7"/>
                </a:solidFill>
              </a:rPr>
            </a:br>
            <a:r>
              <a:rPr lang="ru-RU" sz="4800" dirty="0">
                <a:solidFill>
                  <a:srgbClr val="A751E7"/>
                </a:solidFill>
              </a:rPr>
              <a:t>«Мое здоровье – мое будущее».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96F0B2C-9049-4BC2-94F7-CD436FC563AC}"/>
              </a:ext>
            </a:extLst>
          </p:cNvPr>
          <p:cNvSpPr/>
          <p:nvPr/>
        </p:nvSpPr>
        <p:spPr>
          <a:xfrm>
            <a:off x="5072063" y="4429125"/>
            <a:ext cx="3857625" cy="15700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Автор проекта: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Папкова Н.С.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МБДОУ  Детский сад №3 «Аленушка</a:t>
            </a:r>
            <a: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»</a:t>
            </a:r>
          </a:p>
        </p:txBody>
      </p:sp>
      <p:pic>
        <p:nvPicPr>
          <p:cNvPr id="5124" name="Picture 5">
            <a:extLst>
              <a:ext uri="{FF2B5EF4-FFF2-40B4-BE49-F238E27FC236}">
                <a16:creationId xmlns:a16="http://schemas.microsoft.com/office/drawing/2014/main" id="{F185DCB1-B351-48A1-880C-0294D3B67F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600" y="3429000"/>
            <a:ext cx="4716463" cy="297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4282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>
            <a:extLst>
              <a:ext uri="{FF2B5EF4-FFF2-40B4-BE49-F238E27FC236}">
                <a16:creationId xmlns:a16="http://schemas.microsoft.com/office/drawing/2014/main" id="{970C7C16-4DA1-4710-A84B-20A07B299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063" y="428625"/>
            <a:ext cx="8229600" cy="928688"/>
          </a:xfrm>
        </p:spPr>
        <p:txBody>
          <a:bodyPr/>
          <a:lstStyle/>
          <a:p>
            <a:pPr algn="ctr" eaLnBrk="1" hangingPunct="1"/>
            <a:r>
              <a:rPr lang="en-US" altLang="ru-RU" sz="5400" b="1">
                <a:solidFill>
                  <a:srgbClr val="A751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ru-RU" altLang="ru-RU" sz="5400" b="1">
                <a:solidFill>
                  <a:srgbClr val="A751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этап</a:t>
            </a:r>
            <a:endParaRPr lang="ru-RU" altLang="ru-RU" sz="5400">
              <a:solidFill>
                <a:srgbClr val="A751E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>
            <a:extLst>
              <a:ext uri="{FF2B5EF4-FFF2-40B4-BE49-F238E27FC236}">
                <a16:creationId xmlns:a16="http://schemas.microsoft.com/office/drawing/2014/main" id="{C46C74CA-977D-4D1F-8600-A1C1BD5901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00188"/>
            <a:ext cx="8229600" cy="4824412"/>
          </a:xfrm>
        </p:spPr>
        <p:txBody>
          <a:bodyPr>
            <a:normAutofit/>
          </a:bodyPr>
          <a:lstStyle/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Обобщить знания детей 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здоровьесберегающем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и безопасном поведении в детском саду, дома и в природе.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 panose="05020102010507070707" pitchFamily="18" charset="2"/>
              <a:buNone/>
              <a:defRPr/>
            </a:pP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Задачи: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ü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Развивать умение соблюдать элементарные правила здорового образа жизни. 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ü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Совершенствовать  культурно-гигиенические  навыки.  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ü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Прививать интерес к выполнению оздоровительных и закаливающих мероприятий ( зарядка, обливание рук до локтей, пальчиковая гимнастика, дорожки здоровья,   физкультурные занятия, прогулки и т.д.).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 panose="05020102010507070707" pitchFamily="18" charset="2"/>
              <a:buNone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slow" advTm="13158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>
            <a:extLst>
              <a:ext uri="{FF2B5EF4-FFF2-40B4-BE49-F238E27FC236}">
                <a16:creationId xmlns:a16="http://schemas.microsoft.com/office/drawing/2014/main" id="{AE895A6E-4331-47BB-9295-41882FD8F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428625"/>
            <a:ext cx="8229600" cy="785813"/>
          </a:xfrm>
        </p:spPr>
        <p:txBody>
          <a:bodyPr/>
          <a:lstStyle/>
          <a:p>
            <a:pPr eaLnBrk="1" hangingPunct="1"/>
            <a:r>
              <a:rPr lang="ru-RU" altLang="ru-RU"/>
              <a:t>         </a:t>
            </a:r>
            <a:r>
              <a:rPr lang="ru-RU" altLang="ru-RU" sz="5400" b="1">
                <a:solidFill>
                  <a:srgbClr val="A751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Продукты  проекта.</a:t>
            </a:r>
            <a:endParaRPr lang="ru-RU" altLang="ru-RU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3" name="Содержимое 2">
            <a:extLst>
              <a:ext uri="{FF2B5EF4-FFF2-40B4-BE49-F238E27FC236}">
                <a16:creationId xmlns:a16="http://schemas.microsoft.com/office/drawing/2014/main" id="{81D14672-0880-4E1F-AE31-F15140535F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5110162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ü"/>
            </a:pP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Рисунки, поделки по теме проекта: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 Картотеки : пальчиковых игр, подвижных игр, утренних гимнастик, гимнастик после сна, гимнастик для глаз; картотека «Пословицы, поговорки, стихи, загадки о здоровье».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Пополненить  атрибутами   сюжетно – ролевую игру «Больница».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 Консультации: «Правила здорового образа жизни», «Здоровьесберегающие технологии и возможность их использования в домашних условиях»,  газета для родителей «О вкусной и здоровой пище»; анкеты «Сохранение и укрепление здоровья ребенка в семье».</a:t>
            </a:r>
            <a:endParaRPr lang="ru-RU" altLang="ru-RU" sz="20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Проектная папка.</a:t>
            </a:r>
            <a:endParaRPr lang="en-US" alt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Конспект  ООД  « Путешествие на воздушном шаре в страну Здоровья».</a:t>
            </a:r>
            <a:r>
              <a:rPr lang="en-US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нестандартного оборудования.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</p:spTree>
  </p:cSld>
  <p:clrMapOvr>
    <a:masterClrMapping/>
  </p:clrMapOvr>
  <p:transition spd="slow" advTm="13133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>
            <a:extLst>
              <a:ext uri="{FF2B5EF4-FFF2-40B4-BE49-F238E27FC236}">
                <a16:creationId xmlns:a16="http://schemas.microsoft.com/office/drawing/2014/main" id="{381A5B46-6829-4C40-AB6E-6A9892EEE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4000" b="1">
                <a:solidFill>
                  <a:srgbClr val="A751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  формы  реализации проекта:</a:t>
            </a:r>
            <a:br>
              <a:rPr lang="ru-RU" altLang="ru-RU" sz="2400">
                <a:solidFill>
                  <a:srgbClr val="A751E7"/>
                </a:solidFill>
              </a:rPr>
            </a:br>
            <a:r>
              <a:rPr lang="ru-RU" altLang="ru-RU" sz="2400" b="1">
                <a:solidFill>
                  <a:srgbClr val="A751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3600">
              <a:solidFill>
                <a:srgbClr val="A751E7"/>
              </a:solidFill>
            </a:endParaRPr>
          </a:p>
        </p:txBody>
      </p:sp>
      <p:sp>
        <p:nvSpPr>
          <p:cNvPr id="15363" name="Содержимое 2">
            <a:extLst>
              <a:ext uri="{FF2B5EF4-FFF2-40B4-BE49-F238E27FC236}">
                <a16:creationId xmlns:a16="http://schemas.microsoft.com/office/drawing/2014/main" id="{083C64E3-6F55-46D5-8F94-68AEA5C369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895865"/>
          </a:xfrm>
          <a:ln>
            <a:miter lim="800000"/>
            <a:headEnd/>
            <a:tailEnd/>
          </a:ln>
        </p:spPr>
        <p:txBody>
          <a:bodyPr/>
          <a:lstStyle/>
          <a:p>
            <a:pPr marL="2470150" lvl="8" indent="-274320">
              <a:buClr>
                <a:schemeClr val="accent3"/>
              </a:buClr>
              <a:buFont typeface="Wingdings" pitchFamily="2" charset="2"/>
              <a:buChar char="ü"/>
              <a:defRPr/>
            </a:pP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Monotype Corsiva" pitchFamily="66" charset="0"/>
            </a:endParaRPr>
          </a:p>
          <a:p>
            <a:pPr marL="514350" indent="-514350">
              <a:buFont typeface="Wingdings" pitchFamily="2" charset="2"/>
              <a:buChar char="v"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Игровые занятия.</a:t>
            </a:r>
          </a:p>
          <a:p>
            <a:pPr marL="514350" indent="-514350">
              <a:buFont typeface="Wingdings" pitchFamily="2" charset="2"/>
              <a:buChar char="v"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Работа с родителями.</a:t>
            </a:r>
          </a:p>
          <a:p>
            <a:pPr marL="514350" indent="-514350">
              <a:buFont typeface="Wingdings" pitchFamily="2" charset="2"/>
              <a:buChar char="v"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Работа с познавательной литературой.</a:t>
            </a:r>
          </a:p>
          <a:p>
            <a:pPr marL="514350" indent="-514350">
              <a:buFont typeface="Wingdings" pitchFamily="2" charset="2"/>
              <a:buChar char="v"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Рисование , аппликация.</a:t>
            </a:r>
          </a:p>
          <a:p>
            <a:pPr marL="514350" indent="-514350">
              <a:buFont typeface="Wingdings" pitchFamily="2" charset="2"/>
              <a:buChar char="v"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Презентация нестандартного оборудования.</a:t>
            </a:r>
          </a:p>
          <a:p>
            <a:pPr marL="0" indent="0">
              <a:buFont typeface="Wingdings" pitchFamily="2" charset="2"/>
              <a:buChar char="v"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Презентация – как итог.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ü"/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ru-RU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FA24B266-C28E-4809-B52D-51256328A0A4}"/>
              </a:ext>
            </a:extLst>
          </p:cNvPr>
          <p:cNvSpPr txBox="1">
            <a:spLocks/>
          </p:cNvSpPr>
          <p:nvPr/>
        </p:nvSpPr>
        <p:spPr bwMode="auto">
          <a:xfrm>
            <a:off x="428625" y="428625"/>
            <a:ext cx="82296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>
              <a:defRPr/>
            </a:pPr>
            <a:endParaRPr lang="ru-RU" sz="4000" b="1" dirty="0">
              <a:solidFill>
                <a:srgbClr val="A751E7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4000" b="1" dirty="0">
              <a:solidFill>
                <a:srgbClr val="A751E7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4000" b="1" dirty="0">
              <a:solidFill>
                <a:srgbClr val="A751E7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4000" b="1" dirty="0">
              <a:solidFill>
                <a:srgbClr val="A751E7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4000" b="1" dirty="0">
                <a:solidFill>
                  <a:srgbClr val="A751E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A751E7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 advTm="8918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>
            <a:extLst>
              <a:ext uri="{FF2B5EF4-FFF2-40B4-BE49-F238E27FC236}">
                <a16:creationId xmlns:a16="http://schemas.microsoft.com/office/drawing/2014/main" id="{4BFF8628-C463-491F-8EC9-5C190F94E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857250"/>
            <a:ext cx="8229600" cy="1000125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br>
              <a:rPr lang="ru-RU" sz="4400" b="1" dirty="0">
                <a:solidFill>
                  <a:srgbClr val="A751E7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>
                <a:solidFill>
                  <a:srgbClr val="A751E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solidFill>
                <a:srgbClr val="A751E7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7411" name="Содержимое 2">
            <a:extLst>
              <a:ext uri="{FF2B5EF4-FFF2-40B4-BE49-F238E27FC236}">
                <a16:creationId xmlns:a16="http://schemas.microsoft.com/office/drawing/2014/main" id="{ED1D745E-A433-4558-AA89-B8F55FBD77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3000375"/>
            <a:ext cx="8229600" cy="1357313"/>
          </a:xfrm>
        </p:spPr>
        <p:txBody>
          <a:bodyPr/>
          <a:lstStyle/>
          <a:p>
            <a:pPr marL="514350" indent="-514350">
              <a:buFont typeface="Wingdings 2" panose="05020102010507070707" pitchFamily="18" charset="2"/>
              <a:buNone/>
            </a:pPr>
            <a:r>
              <a:rPr lang="ru-RU" altLang="ru-RU" sz="5400" b="1">
                <a:solidFill>
                  <a:srgbClr val="A751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altLang="ru-RU" sz="6000" b="1">
                <a:solidFill>
                  <a:srgbClr val="A751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Фотоматериал. </a:t>
            </a:r>
            <a:r>
              <a:rPr lang="ru-RU" altLang="ru-RU" sz="5400" b="1">
                <a:solidFill>
                  <a:srgbClr val="A751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Wingdings" panose="05000000000000000000" pitchFamily="2" charset="2"/>
              <a:buChar char="v"/>
            </a:pPr>
            <a:endParaRPr lang="ru-RU" altLang="ru-RU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2" name="Picture 5" descr="D:\женя\Женя\картинки\43009025_121258759033345.gif">
            <a:extLst>
              <a:ext uri="{FF2B5EF4-FFF2-40B4-BE49-F238E27FC236}">
                <a16:creationId xmlns:a16="http://schemas.microsoft.com/office/drawing/2014/main" id="{2FBDDB48-7AF0-451F-8589-57D5E183F6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8" y="277813"/>
            <a:ext cx="3286125" cy="244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10" descr="http://img0.liveinternet.ru/images/attach/c/2/73/511/73511220_2.png">
            <a:extLst>
              <a:ext uri="{FF2B5EF4-FFF2-40B4-BE49-F238E27FC236}">
                <a16:creationId xmlns:a16="http://schemas.microsoft.com/office/drawing/2014/main" id="{58634BCE-A283-4C91-AA71-71C5E22C23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2250" y="4357688"/>
            <a:ext cx="1835150" cy="196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3056">
    <p:split orient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>
            <a:extLst>
              <a:ext uri="{FF2B5EF4-FFF2-40B4-BE49-F238E27FC236}">
                <a16:creationId xmlns:a16="http://schemas.microsoft.com/office/drawing/2014/main" id="{B8866D49-2E05-4A10-B60E-02AA63E00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28625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z="4400" b="1">
                <a:solidFill>
                  <a:srgbClr val="A751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5" name="Содержимое 2">
            <a:extLst>
              <a:ext uri="{FF2B5EF4-FFF2-40B4-BE49-F238E27FC236}">
                <a16:creationId xmlns:a16="http://schemas.microsoft.com/office/drawing/2014/main" id="{9AF86B4F-487C-46C2-B230-3BCF6935E9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500188"/>
            <a:ext cx="7943850" cy="4675187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z="4000" b="1">
                <a:solidFill>
                  <a:srgbClr val="A751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z="4000" b="1">
                <a:solidFill>
                  <a:srgbClr val="A751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altLang="ru-RU" sz="4800" b="1">
                <a:solidFill>
                  <a:srgbClr val="A751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Культурно-гигиенические </a:t>
            </a:r>
            <a:br>
              <a:rPr lang="ru-RU" altLang="ru-RU" sz="4800" b="1">
                <a:solidFill>
                  <a:srgbClr val="A751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5400" b="1">
                <a:solidFill>
                  <a:srgbClr val="A751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ru-RU" altLang="ru-RU" sz="4800" b="1">
                <a:solidFill>
                  <a:srgbClr val="A751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5400" b="1">
                <a:solidFill>
                  <a:srgbClr val="A751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навыки</a:t>
            </a:r>
            <a:r>
              <a:rPr lang="ru-RU" altLang="ru-RU" sz="5400">
                <a:solidFill>
                  <a:srgbClr val="A751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ru-RU" altLang="ru-RU" sz="6600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BA6FF607-8013-4A91-BFB4-265A97E1C588}"/>
              </a:ext>
            </a:extLst>
          </p:cNvPr>
          <p:cNvSpPr txBox="1">
            <a:spLocks/>
          </p:cNvSpPr>
          <p:nvPr/>
        </p:nvSpPr>
        <p:spPr bwMode="auto">
          <a:xfrm>
            <a:off x="609600" y="58102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>
              <a:defRPr/>
            </a:pPr>
            <a:r>
              <a:rPr lang="ru-RU" sz="4400" b="1">
                <a:solidFill>
                  <a:srgbClr val="A751E7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</a:t>
            </a:r>
            <a:endParaRPr lang="ru-RU" sz="5000" dirty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BBCD78DC-3CC7-4DE9-B98F-128E1413B103}"/>
              </a:ext>
            </a:extLst>
          </p:cNvPr>
          <p:cNvSpPr txBox="1">
            <a:spLocks/>
          </p:cNvSpPr>
          <p:nvPr/>
        </p:nvSpPr>
        <p:spPr bwMode="auto">
          <a:xfrm>
            <a:off x="762000" y="73342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>
              <a:defRPr/>
            </a:pPr>
            <a:r>
              <a:rPr lang="ru-RU" sz="4400" b="1">
                <a:solidFill>
                  <a:srgbClr val="A751E7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</a:t>
            </a:r>
            <a:endParaRPr lang="ru-RU" sz="5000" dirty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8438" name="Рисунок 9" descr="бабка1.gif">
            <a:extLst>
              <a:ext uri="{FF2B5EF4-FFF2-40B4-BE49-F238E27FC236}">
                <a16:creationId xmlns:a16="http://schemas.microsoft.com/office/drawing/2014/main" id="{419C1ECE-9C43-4AEB-90C4-7F1D047DE0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975" y="285750"/>
            <a:ext cx="1708150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Рисунок 6" descr="http://s56.radikal.ru/i151/0908/27/e12a49d3ec0a.png">
            <a:extLst>
              <a:ext uri="{FF2B5EF4-FFF2-40B4-BE49-F238E27FC236}">
                <a16:creationId xmlns:a16="http://schemas.microsoft.com/office/drawing/2014/main" id="{9C6F7C0B-7AA9-4399-9005-0C405B496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00875" y="4429125"/>
            <a:ext cx="1785938" cy="190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3056">
    <p:split orient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>
            <a:extLst>
              <a:ext uri="{FF2B5EF4-FFF2-40B4-BE49-F238E27FC236}">
                <a16:creationId xmlns:a16="http://schemas.microsoft.com/office/drawing/2014/main" id="{4078A15C-8779-45C2-A283-2B1653686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8" y="2571750"/>
            <a:ext cx="8229600" cy="1571625"/>
          </a:xfrm>
        </p:spPr>
        <p:txBody>
          <a:bodyPr/>
          <a:lstStyle/>
          <a:p>
            <a:pPr eaLnBrk="1" hangingPunct="1"/>
            <a:r>
              <a:rPr lang="ru-RU" altLang="ru-RU" sz="4800" b="1">
                <a:solidFill>
                  <a:srgbClr val="A751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altLang="ru-RU" sz="4800"/>
          </a:p>
        </p:txBody>
      </p:sp>
      <p:sp>
        <p:nvSpPr>
          <p:cNvPr id="19459" name="Прямоугольник 4">
            <a:extLst>
              <a:ext uri="{FF2B5EF4-FFF2-40B4-BE49-F238E27FC236}">
                <a16:creationId xmlns:a16="http://schemas.microsoft.com/office/drawing/2014/main" id="{7BB460E8-B0F3-4E4C-AF5B-CF880BD1FF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063" y="214313"/>
            <a:ext cx="82153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z="4800" b="1">
                <a:solidFill>
                  <a:srgbClr val="A751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Мытьё  рук.</a:t>
            </a:r>
            <a:endParaRPr lang="ru-RU" altLang="ru-RU" sz="3600"/>
          </a:p>
        </p:txBody>
      </p:sp>
      <p:pic>
        <p:nvPicPr>
          <p:cNvPr id="19460" name="Объект 5" descr="C:\Users\Наталья\Desktop\Фото на презентац\IMG_20160324_082518.jpg">
            <a:extLst>
              <a:ext uri="{FF2B5EF4-FFF2-40B4-BE49-F238E27FC236}">
                <a16:creationId xmlns:a16="http://schemas.microsoft.com/office/drawing/2014/main" id="{562FAB68-9397-4B92-B4D7-4A29C95EE9B3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92275" y="1935163"/>
            <a:ext cx="6408738" cy="4389437"/>
          </a:xfrm>
        </p:spPr>
      </p:pic>
    </p:spTree>
  </p:cSld>
  <p:clrMapOvr>
    <a:masterClrMapping/>
  </p:clrMapOvr>
  <p:transition spd="slow" advTm="4839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>
            <a:extLst>
              <a:ext uri="{FF2B5EF4-FFF2-40B4-BE49-F238E27FC236}">
                <a16:creationId xmlns:a16="http://schemas.microsoft.com/office/drawing/2014/main" id="{4FE84236-0733-4638-90E7-6A19FCD96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063" y="714375"/>
            <a:ext cx="8229600" cy="1143000"/>
          </a:xfrm>
        </p:spPr>
        <p:txBody>
          <a:bodyPr/>
          <a:lstStyle/>
          <a:p>
            <a:r>
              <a:rPr lang="ru-RU" altLang="ru-RU" sz="4800" b="1">
                <a:solidFill>
                  <a:srgbClr val="A751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altLang="ru-RU" sz="5400" b="1">
                <a:solidFill>
                  <a:srgbClr val="A751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Оздоровительные  </a:t>
            </a:r>
            <a:br>
              <a:rPr lang="ru-RU" altLang="ru-RU" sz="5400" b="1">
                <a:solidFill>
                  <a:srgbClr val="A751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5400" b="1">
                <a:solidFill>
                  <a:srgbClr val="A751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мероприятия.</a:t>
            </a:r>
            <a:endParaRPr lang="ru-RU" altLang="ru-RU"/>
          </a:p>
        </p:txBody>
      </p:sp>
      <p:pic>
        <p:nvPicPr>
          <p:cNvPr id="20483" name="Picture 5" descr="D:\женя\Женя\картинки\e6019b306966_w333_h428.jpg">
            <a:extLst>
              <a:ext uri="{FF2B5EF4-FFF2-40B4-BE49-F238E27FC236}">
                <a16:creationId xmlns:a16="http://schemas.microsoft.com/office/drawing/2014/main" id="{BE01B428-D90E-49FB-A787-29F63BFAA0F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90863" y="2224088"/>
            <a:ext cx="2962275" cy="3810000"/>
          </a:xfrm>
          <a:noFill/>
        </p:spPr>
      </p:pic>
    </p:spTree>
  </p:cSld>
  <p:clrMapOvr>
    <a:masterClrMapping/>
  </p:clrMapOvr>
  <p:transition advTm="3053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>
            <a:extLst>
              <a:ext uri="{FF2B5EF4-FFF2-40B4-BE49-F238E27FC236}">
                <a16:creationId xmlns:a16="http://schemas.microsoft.com/office/drawing/2014/main" id="{8DED1990-9BA1-4F1D-88CB-9720FBC75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785813"/>
            <a:ext cx="8301038" cy="1071562"/>
          </a:xfrm>
        </p:spPr>
        <p:txBody>
          <a:bodyPr/>
          <a:lstStyle/>
          <a:p>
            <a:pPr eaLnBrk="1" hangingPunct="1"/>
            <a:r>
              <a:rPr lang="ru-RU" altLang="ru-RU"/>
              <a:t>           </a:t>
            </a:r>
          </a:p>
        </p:txBody>
      </p:sp>
      <p:sp>
        <p:nvSpPr>
          <p:cNvPr id="21507" name="Содержимое 4">
            <a:extLst>
              <a:ext uri="{FF2B5EF4-FFF2-40B4-BE49-F238E27FC236}">
                <a16:creationId xmlns:a16="http://schemas.microsoft.com/office/drawing/2014/main" id="{A00B7840-C0E9-40C3-A95C-E051949FB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63" y="214313"/>
            <a:ext cx="8229600" cy="1214437"/>
          </a:xfrm>
        </p:spPr>
        <p:txBody>
          <a:bodyPr/>
          <a:lstStyle/>
          <a:p>
            <a:pPr>
              <a:buFont typeface="Wingdings 2" panose="05020102010507070707" pitchFamily="18" charset="2"/>
              <a:buNone/>
            </a:pPr>
            <a:r>
              <a:rPr lang="ru-RU" altLang="ru-RU" sz="3600">
                <a:solidFill>
                  <a:srgbClr val="7030A0"/>
                </a:solidFill>
              </a:rPr>
              <a:t>                    Кушаем яблоки.</a:t>
            </a:r>
          </a:p>
        </p:txBody>
      </p:sp>
      <p:pic>
        <p:nvPicPr>
          <p:cNvPr id="21508" name="Рисунок 4" descr="C:\Users\Наталья\Desktop\Фото на презентац\IMG_0394.JPG">
            <a:extLst>
              <a:ext uri="{FF2B5EF4-FFF2-40B4-BE49-F238E27FC236}">
                <a16:creationId xmlns:a16="http://schemas.microsoft.com/office/drawing/2014/main" id="{2AE985B0-36D9-46EC-AE90-A2AFD11180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1788" y="1201738"/>
            <a:ext cx="5940425" cy="445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4926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2">
            <a:extLst>
              <a:ext uri="{FF2B5EF4-FFF2-40B4-BE49-F238E27FC236}">
                <a16:creationId xmlns:a16="http://schemas.microsoft.com/office/drawing/2014/main" id="{165253E6-96BE-4274-80CF-2E78FCE87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         Утренняя гимнастика.</a:t>
            </a:r>
          </a:p>
        </p:txBody>
      </p:sp>
      <p:pic>
        <p:nvPicPr>
          <p:cNvPr id="22531" name="Объект 5" descr="C:\Users\Наталья\Desktop\Фото на презентац\IMG_0415.JPG">
            <a:extLst>
              <a:ext uri="{FF2B5EF4-FFF2-40B4-BE49-F238E27FC236}">
                <a16:creationId xmlns:a16="http://schemas.microsoft.com/office/drawing/2014/main" id="{055F35D8-32FB-46DE-9EA8-2D6D03274905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1188" y="1844675"/>
            <a:ext cx="4248150" cy="3816350"/>
          </a:xfrm>
        </p:spPr>
      </p:pic>
      <p:pic>
        <p:nvPicPr>
          <p:cNvPr id="22532" name="Рисунок 6" descr="C:\Users\Наталья\Desktop\Фото на презентац\IMG_0421.JPG">
            <a:extLst>
              <a:ext uri="{FF2B5EF4-FFF2-40B4-BE49-F238E27FC236}">
                <a16:creationId xmlns:a16="http://schemas.microsoft.com/office/drawing/2014/main" id="{3A48D25F-13DC-4527-9BE5-728DB66371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5600" y="1773238"/>
            <a:ext cx="3313113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5039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>
            <a:extLst>
              <a:ext uri="{FF2B5EF4-FFF2-40B4-BE49-F238E27FC236}">
                <a16:creationId xmlns:a16="http://schemas.microsoft.com/office/drawing/2014/main" id="{4E128819-DD47-4CE8-9447-E02A0FDED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00063"/>
            <a:ext cx="8229600" cy="1071562"/>
          </a:xfrm>
        </p:spPr>
        <p:txBody>
          <a:bodyPr/>
          <a:lstStyle/>
          <a:p>
            <a:pPr eaLnBrk="1" hangingPunct="1"/>
            <a:r>
              <a:rPr lang="ru-RU" altLang="ru-RU" sz="4800" b="1">
                <a:solidFill>
                  <a:srgbClr val="A751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Гимнастика после сна.</a:t>
            </a:r>
            <a:endParaRPr lang="ru-RU" altLang="ru-RU"/>
          </a:p>
        </p:txBody>
      </p:sp>
      <p:pic>
        <p:nvPicPr>
          <p:cNvPr id="23555" name="Объект 4" descr="C:\Users\Наталья\Desktop\Фото на презентац\IMG_0438.JPG">
            <a:extLst>
              <a:ext uri="{FF2B5EF4-FFF2-40B4-BE49-F238E27FC236}">
                <a16:creationId xmlns:a16="http://schemas.microsoft.com/office/drawing/2014/main" id="{EC2197CD-0EEE-4D60-806F-AA762F9FF80F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5650" y="1700213"/>
            <a:ext cx="3311525" cy="4624387"/>
          </a:xfrm>
        </p:spPr>
      </p:pic>
      <p:pic>
        <p:nvPicPr>
          <p:cNvPr id="23556" name="Рисунок 3" descr="F:\DCIM\100MEDIA\IMG_0465.JPG">
            <a:extLst>
              <a:ext uri="{FF2B5EF4-FFF2-40B4-BE49-F238E27FC236}">
                <a16:creationId xmlns:a16="http://schemas.microsoft.com/office/drawing/2014/main" id="{0F987A21-5287-477E-A706-210749C8A0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463" y="1773238"/>
            <a:ext cx="4103687" cy="453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5011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>
            <a:extLst>
              <a:ext uri="{FF2B5EF4-FFF2-40B4-BE49-F238E27FC236}">
                <a16:creationId xmlns:a16="http://schemas.microsoft.com/office/drawing/2014/main" id="{88469593-4C24-4CB5-8DB5-26AC33C9D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428625"/>
            <a:ext cx="8215313" cy="928688"/>
          </a:xfrm>
        </p:spPr>
        <p:txBody>
          <a:bodyPr/>
          <a:lstStyle/>
          <a:p>
            <a:pPr algn="ctr" eaLnBrk="1" hangingPunct="1"/>
            <a:r>
              <a:rPr lang="ru-RU" altLang="ru-RU" b="1">
                <a:solidFill>
                  <a:srgbClr val="A751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Паспорт проекта.</a:t>
            </a:r>
            <a:endParaRPr lang="ru-RU" altLang="ru-RU">
              <a:solidFill>
                <a:srgbClr val="A751E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7" name="Содержимое 2">
            <a:extLst>
              <a:ext uri="{FF2B5EF4-FFF2-40B4-BE49-F238E27FC236}">
                <a16:creationId xmlns:a16="http://schemas.microsoft.com/office/drawing/2014/main" id="{4DD93B83-B3C6-4991-9CA3-8D338DA7F6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188" y="1500188"/>
            <a:ext cx="8229600" cy="4389437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Тип проекта: 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познавательно-игровой.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Тема  проекта:</a:t>
            </a:r>
            <a:endParaRPr lang="ru-RU" altLang="ru-RU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«Здоровый  малыш».</a:t>
            </a:r>
            <a:endParaRPr lang="ru-RU" altLang="ru-RU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ru-RU" altLang="ru-RU"/>
          </a:p>
        </p:txBody>
      </p:sp>
      <p:pic>
        <p:nvPicPr>
          <p:cNvPr id="6148" name="Picture 3" descr="C:\Documents and Settings\Admin\Рабочий стол\картинки\xffd27574ax0.jpg">
            <a:extLst>
              <a:ext uri="{FF2B5EF4-FFF2-40B4-BE49-F238E27FC236}">
                <a16:creationId xmlns:a16="http://schemas.microsoft.com/office/drawing/2014/main" id="{965C6700-43C1-435C-93D3-6A622F8FD4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0" y="2714625"/>
            <a:ext cx="2071688" cy="302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4696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>
            <a:extLst>
              <a:ext uri="{FF2B5EF4-FFF2-40B4-BE49-F238E27FC236}">
                <a16:creationId xmlns:a16="http://schemas.microsoft.com/office/drawing/2014/main" id="{5A4A736D-8315-4112-BB98-8F5638D14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1071563"/>
          </a:xfrm>
        </p:spPr>
        <p:txBody>
          <a:bodyPr/>
          <a:lstStyle/>
          <a:p>
            <a:r>
              <a:rPr lang="ru-RU" altLang="ru-RU" sz="4800" b="1">
                <a:solidFill>
                  <a:srgbClr val="A751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5400" b="1">
                <a:solidFill>
                  <a:srgbClr val="A751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Пальчиковая гимнастика</a:t>
            </a:r>
            <a:endParaRPr lang="ru-RU" altLang="ru-RU"/>
          </a:p>
        </p:txBody>
      </p:sp>
      <p:pic>
        <p:nvPicPr>
          <p:cNvPr id="24579" name="Объект 4" descr="C:\Users\Наталья\Desktop\Фото на презентац\IMG_0432.JPG">
            <a:extLst>
              <a:ext uri="{FF2B5EF4-FFF2-40B4-BE49-F238E27FC236}">
                <a16:creationId xmlns:a16="http://schemas.microsoft.com/office/drawing/2014/main" id="{8767A2AB-3E43-4099-9BEF-2E4650DA403E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4213" y="1700213"/>
            <a:ext cx="3959225" cy="4624387"/>
          </a:xfrm>
        </p:spPr>
      </p:pic>
      <p:pic>
        <p:nvPicPr>
          <p:cNvPr id="24580" name="Рисунок 3" descr="C:\Users\Наталья\Desktop\Фото на презентац\IMG_0431.JPG">
            <a:extLst>
              <a:ext uri="{FF2B5EF4-FFF2-40B4-BE49-F238E27FC236}">
                <a16:creationId xmlns:a16="http://schemas.microsoft.com/office/drawing/2014/main" id="{24FEDBA0-F252-4EF2-A0AE-8B6092A94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263" y="1773238"/>
            <a:ext cx="3455987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5132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>
            <a:extLst>
              <a:ext uri="{FF2B5EF4-FFF2-40B4-BE49-F238E27FC236}">
                <a16:creationId xmlns:a16="http://schemas.microsoft.com/office/drawing/2014/main" id="{985486B4-D1CF-43AC-9C13-F007BCF8B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0350"/>
            <a:ext cx="8229600" cy="1223963"/>
          </a:xfrm>
        </p:spPr>
        <p:txBody>
          <a:bodyPr/>
          <a:lstStyle/>
          <a:p>
            <a:r>
              <a:rPr lang="ru-RU" altLang="ru-RU" sz="3600" b="1">
                <a:solidFill>
                  <a:srgbClr val="7030A0"/>
                </a:solidFill>
              </a:rPr>
              <a:t>                            Физминутка.</a:t>
            </a:r>
            <a:br>
              <a:rPr lang="ru-RU" altLang="ru-RU" sz="3600" b="1">
                <a:solidFill>
                  <a:srgbClr val="7030A0"/>
                </a:solidFill>
              </a:rPr>
            </a:br>
            <a:endParaRPr lang="ru-RU" altLang="ru-RU" sz="3600" b="1">
              <a:solidFill>
                <a:srgbClr val="7030A0"/>
              </a:solidFill>
            </a:endParaRPr>
          </a:p>
        </p:txBody>
      </p:sp>
      <p:pic>
        <p:nvPicPr>
          <p:cNvPr id="25603" name="Объект 3" descr="F:\DCIM\100MEDIA\IMG_0424.JPG">
            <a:extLst>
              <a:ext uri="{FF2B5EF4-FFF2-40B4-BE49-F238E27FC236}">
                <a16:creationId xmlns:a16="http://schemas.microsoft.com/office/drawing/2014/main" id="{AC645D60-A7C2-4AE8-A383-E416517BD327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3850" y="1412875"/>
            <a:ext cx="4248150" cy="4911725"/>
          </a:xfrm>
        </p:spPr>
      </p:pic>
      <p:pic>
        <p:nvPicPr>
          <p:cNvPr id="25604" name="Рисунок 4" descr="F:\DCIM\100MEDIA\IMG_0423.JPG">
            <a:extLst>
              <a:ext uri="{FF2B5EF4-FFF2-40B4-BE49-F238E27FC236}">
                <a16:creationId xmlns:a16="http://schemas.microsoft.com/office/drawing/2014/main" id="{4492DB50-6FA3-41A5-8A3E-4566D9279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3800" y="1412875"/>
            <a:ext cx="3671888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400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>
            <a:extLst>
              <a:ext uri="{FF2B5EF4-FFF2-40B4-BE49-F238E27FC236}">
                <a16:creationId xmlns:a16="http://schemas.microsoft.com/office/drawing/2014/main" id="{9D613C17-263F-4900-8040-45785F61C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                     </a:t>
            </a:r>
            <a:r>
              <a:rPr lang="ru-RU" altLang="ru-RU" sz="4800" b="1">
                <a:solidFill>
                  <a:srgbClr val="A751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Массаж    </a:t>
            </a:r>
            <a:br>
              <a:rPr lang="ru-RU" altLang="ru-RU" sz="4800" b="1">
                <a:solidFill>
                  <a:srgbClr val="A751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4800" b="1">
                <a:solidFill>
                  <a:srgbClr val="A751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каучуковыми мячиками.             </a:t>
            </a:r>
            <a:endParaRPr lang="ru-RU" altLang="ru-RU"/>
          </a:p>
        </p:txBody>
      </p:sp>
      <p:pic>
        <p:nvPicPr>
          <p:cNvPr id="26627" name="Объект 6" descr="C:\Users\Наталья\Desktop\Фото на презентац\IMG_0410.JPG">
            <a:extLst>
              <a:ext uri="{FF2B5EF4-FFF2-40B4-BE49-F238E27FC236}">
                <a16:creationId xmlns:a16="http://schemas.microsoft.com/office/drawing/2014/main" id="{3F73E6D5-ADC9-407A-891F-04CADF6E24F0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1188" y="2060575"/>
            <a:ext cx="3960812" cy="4264025"/>
          </a:xfrm>
        </p:spPr>
      </p:pic>
      <p:pic>
        <p:nvPicPr>
          <p:cNvPr id="26628" name="Рисунок 4" descr="C:\Users\Наталья\Desktop\Фото на презентац\IMG_0406.JPG">
            <a:extLst>
              <a:ext uri="{FF2B5EF4-FFF2-40B4-BE49-F238E27FC236}">
                <a16:creationId xmlns:a16="http://schemas.microsoft.com/office/drawing/2014/main" id="{2BDAA0A3-819C-4894-A637-B49744894D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825" y="2133600"/>
            <a:ext cx="3311525" cy="410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5124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>
            <a:extLst>
              <a:ext uri="{FF2B5EF4-FFF2-40B4-BE49-F238E27FC236}">
                <a16:creationId xmlns:a16="http://schemas.microsoft.com/office/drawing/2014/main" id="{113D4CB6-E079-419A-B0D9-236920C60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28625"/>
            <a:ext cx="8229600" cy="857250"/>
          </a:xfrm>
        </p:spPr>
        <p:txBody>
          <a:bodyPr/>
          <a:lstStyle/>
          <a:p>
            <a:r>
              <a:rPr lang="ru-RU" altLang="ru-RU" sz="4800" b="1">
                <a:solidFill>
                  <a:srgbClr val="A751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Прогулка.</a:t>
            </a:r>
            <a:endParaRPr lang="ru-RU" altLang="ru-RU"/>
          </a:p>
        </p:txBody>
      </p:sp>
      <p:pic>
        <p:nvPicPr>
          <p:cNvPr id="27651" name="Объект 4" descr="C:\Users\Наталья\Desktop\Фото на презентац\IMG_20160322_112549.jpg">
            <a:extLst>
              <a:ext uri="{FF2B5EF4-FFF2-40B4-BE49-F238E27FC236}">
                <a16:creationId xmlns:a16="http://schemas.microsoft.com/office/drawing/2014/main" id="{E65D9D4B-6F11-42F3-A0E8-26D80EB9E2F6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5650" y="1268413"/>
            <a:ext cx="3816350" cy="4392612"/>
          </a:xfrm>
        </p:spPr>
      </p:pic>
      <p:pic>
        <p:nvPicPr>
          <p:cNvPr id="27652" name="Рисунок 5" descr="C:\Users\Наталья\Desktop\Фото на презентац\IMG_20160322_112759.jpg">
            <a:extLst>
              <a:ext uri="{FF2B5EF4-FFF2-40B4-BE49-F238E27FC236}">
                <a16:creationId xmlns:a16="http://schemas.microsoft.com/office/drawing/2014/main" id="{87D501D3-54D5-4B1A-937D-BCA036E8F1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9700" y="1196975"/>
            <a:ext cx="3600450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4637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>
            <a:extLst>
              <a:ext uri="{FF2B5EF4-FFF2-40B4-BE49-F238E27FC236}">
                <a16:creationId xmlns:a16="http://schemas.microsoft.com/office/drawing/2014/main" id="{EFC4C451-4587-462F-B71C-97EEC87B1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 </a:t>
            </a:r>
          </a:p>
        </p:txBody>
      </p:sp>
      <p:sp>
        <p:nvSpPr>
          <p:cNvPr id="30723" name="Объект 1">
            <a:extLst>
              <a:ext uri="{FF2B5EF4-FFF2-40B4-BE49-F238E27FC236}">
                <a16:creationId xmlns:a16="http://schemas.microsoft.com/office/drawing/2014/main" id="{14BCCBD4-7484-4355-9271-6D66223364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476250"/>
            <a:ext cx="8229600" cy="5776913"/>
          </a:xfrm>
        </p:spPr>
        <p:txBody>
          <a:bodyPr/>
          <a:lstStyle/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ru-RU" sz="3600" b="1" dirty="0">
                <a:solidFill>
                  <a:srgbClr val="7030A0"/>
                </a:solidFill>
              </a:rPr>
              <a:t>                    Подвижные игры</a:t>
            </a:r>
            <a:r>
              <a:rPr lang="ru-RU" sz="3600" dirty="0">
                <a:solidFill>
                  <a:srgbClr val="7030A0"/>
                </a:solidFill>
              </a:rPr>
              <a:t>.</a:t>
            </a:r>
          </a:p>
          <a:p>
            <a:pPr>
              <a:defRPr/>
            </a:pPr>
            <a:endParaRPr lang="ru-RU" sz="3600" dirty="0">
              <a:solidFill>
                <a:srgbClr val="7030A0"/>
              </a:solidFill>
            </a:endParaRPr>
          </a:p>
        </p:txBody>
      </p:sp>
      <p:pic>
        <p:nvPicPr>
          <p:cNvPr id="28676" name="Рисунок 5" descr="C:\Users\Наталья\Desktop\Фото на презентац\IMG_0413.JPG">
            <a:extLst>
              <a:ext uri="{FF2B5EF4-FFF2-40B4-BE49-F238E27FC236}">
                <a16:creationId xmlns:a16="http://schemas.microsoft.com/office/drawing/2014/main" id="{B249D363-B56B-4C41-A8CD-AA5A92740D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1773238"/>
            <a:ext cx="4176713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Рисунок 5" descr="C:\Users\Наталья\Desktop\Фото на презентац\IMG_20160322_112437.jpg">
            <a:extLst>
              <a:ext uri="{FF2B5EF4-FFF2-40B4-BE49-F238E27FC236}">
                <a16:creationId xmlns:a16="http://schemas.microsoft.com/office/drawing/2014/main" id="{F5CC5B73-B01D-42DB-B6C5-8C8612E2DD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725" y="1773238"/>
            <a:ext cx="3311525" cy="453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5005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>
            <a:extLst>
              <a:ext uri="{FF2B5EF4-FFF2-40B4-BE49-F238E27FC236}">
                <a16:creationId xmlns:a16="http://schemas.microsoft.com/office/drawing/2014/main" id="{03F79564-5704-4CDD-8775-C404BBE80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404813"/>
            <a:ext cx="8229600" cy="647700"/>
          </a:xfrm>
        </p:spPr>
        <p:txBody>
          <a:bodyPr/>
          <a:lstStyle/>
          <a:p>
            <a:r>
              <a:rPr lang="ru-RU" altLang="ru-RU" sz="2000" b="1">
                <a:solidFill>
                  <a:srgbClr val="A751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altLang="ru-RU" sz="2000" b="1">
                <a:solidFill>
                  <a:srgbClr val="A751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altLang="ru-RU" sz="2000" b="1">
                <a:solidFill>
                  <a:srgbClr val="A751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altLang="ru-RU" sz="2000" b="1">
                <a:solidFill>
                  <a:srgbClr val="A751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altLang="ru-RU" sz="2000" b="1">
                <a:solidFill>
                  <a:srgbClr val="A751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>
                <a:solidFill>
                  <a:srgbClr val="A751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br>
              <a:rPr lang="ru-RU" altLang="ru-RU" sz="2000" b="1">
                <a:solidFill>
                  <a:srgbClr val="A751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>
                <a:solidFill>
                  <a:srgbClr val="A751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br>
              <a:rPr lang="ru-RU" altLang="ru-RU" sz="2000" b="1">
                <a:solidFill>
                  <a:srgbClr val="A751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>
                <a:solidFill>
                  <a:srgbClr val="A751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  <a:r>
              <a:rPr lang="ru-RU" altLang="ru-RU" sz="3200" b="1">
                <a:solidFill>
                  <a:srgbClr val="A751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Учимся сбивать кегли.  </a:t>
            </a:r>
            <a:endParaRPr lang="ru-RU" altLang="ru-RU" sz="3200"/>
          </a:p>
        </p:txBody>
      </p:sp>
      <p:pic>
        <p:nvPicPr>
          <p:cNvPr id="29699" name="Объект 3" descr="F:\DCIM\100MEDIA\IMG_0445.JPG">
            <a:extLst>
              <a:ext uri="{FF2B5EF4-FFF2-40B4-BE49-F238E27FC236}">
                <a16:creationId xmlns:a16="http://schemas.microsoft.com/office/drawing/2014/main" id="{912D01F5-CC4E-4E69-B839-77E21EFE5CF2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31913" y="1484313"/>
            <a:ext cx="6840537" cy="4840287"/>
          </a:xfrm>
        </p:spPr>
      </p:pic>
    </p:spTree>
  </p:cSld>
  <p:clrMapOvr>
    <a:masterClrMapping/>
  </p:clrMapOvr>
  <p:transition spd="slow" advTm="5082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>
            <a:extLst>
              <a:ext uri="{FF2B5EF4-FFF2-40B4-BE49-F238E27FC236}">
                <a16:creationId xmlns:a16="http://schemas.microsoft.com/office/drawing/2014/main" id="{155FDC74-402E-443C-BC2E-5E0DD4FAA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063" y="500063"/>
            <a:ext cx="8229600" cy="1285875"/>
          </a:xfrm>
        </p:spPr>
        <p:txBody>
          <a:bodyPr/>
          <a:lstStyle/>
          <a:p>
            <a:r>
              <a:rPr lang="ru-RU" altLang="ru-RU" sz="4400" b="1">
                <a:solidFill>
                  <a:srgbClr val="A751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4800" b="1">
                <a:solidFill>
                  <a:srgbClr val="A751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altLang="ru-RU" sz="4800" b="1">
                <a:solidFill>
                  <a:srgbClr val="A751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altLang="ru-RU" sz="4800" b="1">
                <a:solidFill>
                  <a:srgbClr val="A751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4400" b="1">
                <a:solidFill>
                  <a:srgbClr val="A751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br>
              <a:rPr lang="ru-RU" altLang="ru-RU" sz="4400" b="1">
                <a:solidFill>
                  <a:srgbClr val="A751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altLang="ru-RU" sz="4400" b="1">
                <a:solidFill>
                  <a:srgbClr val="A751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altLang="ru-RU" sz="4400" b="1">
                <a:solidFill>
                  <a:srgbClr val="A751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altLang="ru-RU" sz="4400" b="1">
                <a:solidFill>
                  <a:srgbClr val="A751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altLang="ru-RU" sz="4400" b="1">
                <a:solidFill>
                  <a:srgbClr val="A751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4400" b="1">
                <a:solidFill>
                  <a:srgbClr val="A751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altLang="ru-RU"/>
          </a:p>
        </p:txBody>
      </p:sp>
      <p:sp>
        <p:nvSpPr>
          <p:cNvPr id="30723" name="Объект 1">
            <a:extLst>
              <a:ext uri="{FF2B5EF4-FFF2-40B4-BE49-F238E27FC236}">
                <a16:creationId xmlns:a16="http://schemas.microsoft.com/office/drawing/2014/main" id="{AC8DDF70-F292-4D4B-97A5-C2673C41DB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692150"/>
            <a:ext cx="8229600" cy="5632450"/>
          </a:xfrm>
        </p:spPr>
        <p:txBody>
          <a:bodyPr/>
          <a:lstStyle/>
          <a:p>
            <a:pPr marL="0" indent="0">
              <a:buFont typeface="Wingdings 2" panose="05020102010507070707" pitchFamily="18" charset="2"/>
              <a:buNone/>
            </a:pPr>
            <a:r>
              <a:rPr lang="ru-RU" altLang="ru-RU" sz="3200">
                <a:solidFill>
                  <a:srgbClr val="7030A0"/>
                </a:solidFill>
              </a:rPr>
              <a:t>       </a:t>
            </a:r>
            <a:r>
              <a:rPr lang="ru-RU" altLang="ru-RU" sz="3200" b="1">
                <a:solidFill>
                  <a:srgbClr val="7030A0"/>
                </a:solidFill>
              </a:rPr>
              <a:t>«Путешествие в страну Здоровья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ru-RU" altLang="ru-RU" sz="3200" b="1">
                <a:solidFill>
                  <a:srgbClr val="7030A0"/>
                </a:solidFill>
              </a:rPr>
              <a:t>                 на воздушном шаре.»</a:t>
            </a:r>
          </a:p>
          <a:p>
            <a:pPr marL="0" indent="0">
              <a:buFont typeface="Wingdings 2" panose="05020102010507070707" pitchFamily="18" charset="2"/>
              <a:buNone/>
            </a:pPr>
            <a:endParaRPr lang="ru-RU" altLang="ru-RU" sz="3200">
              <a:solidFill>
                <a:srgbClr val="7030A0"/>
              </a:solidFill>
            </a:endParaRPr>
          </a:p>
        </p:txBody>
      </p:sp>
      <p:pic>
        <p:nvPicPr>
          <p:cNvPr id="30724" name="Рисунок 3" descr="F:\DCIM\100MEDIA\IMG_0451.JPG">
            <a:extLst>
              <a:ext uri="{FF2B5EF4-FFF2-40B4-BE49-F238E27FC236}">
                <a16:creationId xmlns:a16="http://schemas.microsoft.com/office/drawing/2014/main" id="{08C1CEB4-75D5-4F65-B76C-74517CFC1C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1989138"/>
            <a:ext cx="4391025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Рисунок 4" descr="F:\DCIM\100MEDIA\IMG_0452.JPG">
            <a:extLst>
              <a:ext uri="{FF2B5EF4-FFF2-40B4-BE49-F238E27FC236}">
                <a16:creationId xmlns:a16="http://schemas.microsoft.com/office/drawing/2014/main" id="{4522AF91-32DA-43AB-884B-C443002C7D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9338" y="1989138"/>
            <a:ext cx="3816350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4910">
    <p:randomBar dir="vert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>
            <a:extLst>
              <a:ext uri="{FF2B5EF4-FFF2-40B4-BE49-F238E27FC236}">
                <a16:creationId xmlns:a16="http://schemas.microsoft.com/office/drawing/2014/main" id="{46F8189E-9F6E-482B-A979-7047D94B6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80963"/>
          </a:xfrm>
        </p:spPr>
        <p:txBody>
          <a:bodyPr/>
          <a:lstStyle/>
          <a:p>
            <a:r>
              <a:rPr lang="ru-RU" altLang="ru-RU"/>
              <a:t>  </a:t>
            </a:r>
          </a:p>
        </p:txBody>
      </p:sp>
      <p:pic>
        <p:nvPicPr>
          <p:cNvPr id="31747" name="Объект 3" descr="F:\DCIM\100MEDIA\IMG_0458.JPG">
            <a:extLst>
              <a:ext uri="{FF2B5EF4-FFF2-40B4-BE49-F238E27FC236}">
                <a16:creationId xmlns:a16="http://schemas.microsoft.com/office/drawing/2014/main" id="{86C15356-AB59-42A7-8B24-653ECC119215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8313" y="836613"/>
            <a:ext cx="4175125" cy="5487987"/>
          </a:xfrm>
        </p:spPr>
      </p:pic>
      <p:pic>
        <p:nvPicPr>
          <p:cNvPr id="31748" name="Рисунок 4" descr="F:\DCIM\100MEDIA\IMG_0461.JPG">
            <a:extLst>
              <a:ext uri="{FF2B5EF4-FFF2-40B4-BE49-F238E27FC236}">
                <a16:creationId xmlns:a16="http://schemas.microsoft.com/office/drawing/2014/main" id="{9FC88571-FF3C-4143-A3C7-59638933CA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363" y="836613"/>
            <a:ext cx="3384550" cy="554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5073">
    <p:randomBar dir="vert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>
            <a:extLst>
              <a:ext uri="{FF2B5EF4-FFF2-40B4-BE49-F238E27FC236}">
                <a16:creationId xmlns:a16="http://schemas.microsoft.com/office/drawing/2014/main" id="{47134393-2224-40FC-90F4-61C38BD67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71500"/>
            <a:ext cx="8229600" cy="714375"/>
          </a:xfrm>
        </p:spPr>
        <p:txBody>
          <a:bodyPr/>
          <a:lstStyle/>
          <a:p>
            <a:r>
              <a:rPr lang="ru-RU" altLang="ru-RU" sz="4400" b="1">
                <a:solidFill>
                  <a:srgbClr val="A751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br>
              <a:rPr lang="ru-RU" altLang="ru-RU" sz="4400" b="1">
                <a:solidFill>
                  <a:srgbClr val="A751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altLang="ru-RU" sz="4400" b="1">
                <a:solidFill>
                  <a:srgbClr val="A751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altLang="ru-RU" sz="4400" b="1">
                <a:solidFill>
                  <a:srgbClr val="A751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altLang="ru-RU" sz="4400" b="1">
                <a:solidFill>
                  <a:srgbClr val="A751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4400" b="1">
                <a:solidFill>
                  <a:srgbClr val="A751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ru-RU" altLang="ru-RU" sz="3600"/>
          </a:p>
        </p:txBody>
      </p:sp>
      <p:pic>
        <p:nvPicPr>
          <p:cNvPr id="32771" name="Объект 3" descr="F:\DCIM\100MEDIA\IMG_0459.JPG">
            <a:extLst>
              <a:ext uri="{FF2B5EF4-FFF2-40B4-BE49-F238E27FC236}">
                <a16:creationId xmlns:a16="http://schemas.microsoft.com/office/drawing/2014/main" id="{201449E2-828B-4145-BD94-916673B42CC6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356100" y="1935163"/>
            <a:ext cx="4248150" cy="4389437"/>
          </a:xfrm>
        </p:spPr>
      </p:pic>
      <p:pic>
        <p:nvPicPr>
          <p:cNvPr id="32772" name="Рисунок 4" descr="F:\DCIM\100MEDIA\IMG_0453.JPG">
            <a:extLst>
              <a:ext uri="{FF2B5EF4-FFF2-40B4-BE49-F238E27FC236}">
                <a16:creationId xmlns:a16="http://schemas.microsoft.com/office/drawing/2014/main" id="{EB222AE3-8155-424B-AC98-392323113E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549275"/>
            <a:ext cx="4105275" cy="398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4960">
    <p:randomBar dir="vert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>
            <a:extLst>
              <a:ext uri="{FF2B5EF4-FFF2-40B4-BE49-F238E27FC236}">
                <a16:creationId xmlns:a16="http://schemas.microsoft.com/office/drawing/2014/main" id="{3728EC2F-24AD-4ED7-A5C5-3A1EF0879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549275"/>
            <a:ext cx="8229600" cy="1149350"/>
          </a:xfrm>
        </p:spPr>
        <p:txBody>
          <a:bodyPr/>
          <a:lstStyle/>
          <a:p>
            <a:r>
              <a:rPr lang="ru-RU" altLang="ru-RU"/>
              <a:t> </a:t>
            </a:r>
          </a:p>
        </p:txBody>
      </p:sp>
      <p:pic>
        <p:nvPicPr>
          <p:cNvPr id="33795" name="Picture 4">
            <a:extLst>
              <a:ext uri="{FF2B5EF4-FFF2-40B4-BE49-F238E27FC236}">
                <a16:creationId xmlns:a16="http://schemas.microsoft.com/office/drawing/2014/main" id="{7F0128A5-198F-4DC6-A6AD-4560318CB98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46238" y="1935163"/>
            <a:ext cx="5851525" cy="4389437"/>
          </a:xfrm>
          <a:noFill/>
        </p:spPr>
      </p:pic>
      <p:sp>
        <p:nvSpPr>
          <p:cNvPr id="33796" name="Заголовок 1">
            <a:extLst>
              <a:ext uri="{FF2B5EF4-FFF2-40B4-BE49-F238E27FC236}">
                <a16:creationId xmlns:a16="http://schemas.microsoft.com/office/drawing/2014/main" id="{1D43846E-074A-4400-9858-53D29FFC909D}"/>
              </a:ext>
            </a:extLst>
          </p:cNvPr>
          <p:cNvSpPr txBox="1">
            <a:spLocks/>
          </p:cNvSpPr>
          <p:nvPr/>
        </p:nvSpPr>
        <p:spPr bwMode="auto">
          <a:xfrm>
            <a:off x="457200" y="571500"/>
            <a:ext cx="82296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4400" b="1">
                <a:solidFill>
                  <a:srgbClr val="A751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br>
              <a:rPr lang="ru-RU" altLang="ru-RU" sz="4400" b="1">
                <a:solidFill>
                  <a:srgbClr val="A751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altLang="ru-RU" sz="4400" b="1">
                <a:solidFill>
                  <a:srgbClr val="A751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altLang="ru-RU" sz="4400" b="1">
                <a:solidFill>
                  <a:srgbClr val="A751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altLang="ru-RU" sz="4400" b="1">
                <a:solidFill>
                  <a:srgbClr val="A751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4400" b="1">
                <a:solidFill>
                  <a:srgbClr val="A751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altLang="ru-RU" sz="3600" b="1">
                <a:solidFill>
                  <a:srgbClr val="A751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Аппликация « Строим детскую     </a:t>
            </a:r>
            <a:br>
              <a:rPr lang="ru-RU" altLang="ru-RU" sz="3600" b="1">
                <a:solidFill>
                  <a:srgbClr val="A751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600" b="1">
                <a:solidFill>
                  <a:srgbClr val="A751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больницу».       </a:t>
            </a:r>
            <a:endParaRPr lang="ru-RU" altLang="ru-RU" sz="360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 advTm="5073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>
            <a:extLst>
              <a:ext uri="{FF2B5EF4-FFF2-40B4-BE49-F238E27FC236}">
                <a16:creationId xmlns:a16="http://schemas.microsoft.com/office/drawing/2014/main" id="{EC07A804-3F51-45FA-9D81-035CD3D32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57188"/>
            <a:ext cx="8229600" cy="857250"/>
          </a:xfrm>
        </p:spPr>
        <p:txBody>
          <a:bodyPr/>
          <a:lstStyle/>
          <a:p>
            <a:pPr algn="ctr" eaLnBrk="1" hangingPunct="1"/>
            <a:r>
              <a:rPr lang="ru-RU" altLang="ru-RU" b="1">
                <a:solidFill>
                  <a:srgbClr val="A751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проекта:</a:t>
            </a:r>
          </a:p>
        </p:txBody>
      </p:sp>
      <p:sp>
        <p:nvSpPr>
          <p:cNvPr id="7171" name="Содержимое 2">
            <a:extLst>
              <a:ext uri="{FF2B5EF4-FFF2-40B4-BE49-F238E27FC236}">
                <a16:creationId xmlns:a16="http://schemas.microsoft.com/office/drawing/2014/main" id="{6E84739A-CEC2-4A8D-AEB1-B0522282D6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57313"/>
            <a:ext cx="8229600" cy="4967287"/>
          </a:xfrm>
        </p:spPr>
        <p:txBody>
          <a:bodyPr/>
          <a:lstStyle/>
          <a:p>
            <a:pPr>
              <a:buFont typeface="Wingdings 2" panose="05020102010507070707" pitchFamily="18" charset="2"/>
              <a:buNone/>
            </a:pPr>
            <a:r>
              <a:rPr lang="ru-RU" altLang="ru-RU" sz="2000"/>
              <a:t> 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 начальные   представления  детей  о здоровом   </a:t>
            </a:r>
            <a:r>
              <a:rPr lang="en-US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образе  жизни</a:t>
            </a:r>
            <a:r>
              <a:rPr lang="ru-RU" altLang="ru-RU" sz="2000"/>
              <a:t>.  Повышать уровень знаний  и  обогащать опыт родителей о ЗОЖ через взаимоотношение с воспитателями  группы.          </a:t>
            </a:r>
          </a:p>
        </p:txBody>
      </p:sp>
      <p:pic>
        <p:nvPicPr>
          <p:cNvPr id="7172" name="Picture 2" descr="C:\Documents and Settings\Admin\Рабочий стол\картинки\36862142.jpg">
            <a:extLst>
              <a:ext uri="{FF2B5EF4-FFF2-40B4-BE49-F238E27FC236}">
                <a16:creationId xmlns:a16="http://schemas.microsoft.com/office/drawing/2014/main" id="{9FEAE2B2-E41C-467E-BF26-1A530CCECA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3188" y="3571875"/>
            <a:ext cx="387985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5008">
    <p:wip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>
            <a:extLst>
              <a:ext uri="{FF2B5EF4-FFF2-40B4-BE49-F238E27FC236}">
                <a16:creationId xmlns:a16="http://schemas.microsoft.com/office/drawing/2014/main" id="{9451C7A5-B786-4421-AE56-6AE2C6A727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2250" y="4857750"/>
            <a:ext cx="17716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Заголовок 1">
            <a:extLst>
              <a:ext uri="{FF2B5EF4-FFF2-40B4-BE49-F238E27FC236}">
                <a16:creationId xmlns:a16="http://schemas.microsoft.com/office/drawing/2014/main" id="{BFCB58F6-6C65-4797-A428-3C41DCC37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600"/>
              <a:t>    Рисование «Мандарины и апельсины </a:t>
            </a:r>
            <a:br>
              <a:rPr lang="ru-RU" altLang="ru-RU" sz="3600"/>
            </a:br>
            <a:r>
              <a:rPr lang="ru-RU" altLang="ru-RU" sz="3600"/>
              <a:t>                 для больной куклы».</a:t>
            </a:r>
          </a:p>
        </p:txBody>
      </p:sp>
      <p:pic>
        <p:nvPicPr>
          <p:cNvPr id="34820" name="Объект 6" descr="C:\Users\Наталья\Desktop\Фото на презентац\IMG_0397.JPG">
            <a:extLst>
              <a:ext uri="{FF2B5EF4-FFF2-40B4-BE49-F238E27FC236}">
                <a16:creationId xmlns:a16="http://schemas.microsoft.com/office/drawing/2014/main" id="{DF0C234A-0675-44D5-A59C-1472B147CE47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87450" y="1935163"/>
            <a:ext cx="7416800" cy="4389437"/>
          </a:xfrm>
        </p:spPr>
      </p:pic>
    </p:spTree>
  </p:cSld>
  <p:clrMapOvr>
    <a:masterClrMapping/>
  </p:clrMapOvr>
  <p:transition spd="slow" advTm="4912">
    <p:randomBar dir="vert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>
            <a:extLst>
              <a:ext uri="{FF2B5EF4-FFF2-40B4-BE49-F238E27FC236}">
                <a16:creationId xmlns:a16="http://schemas.microsoft.com/office/drawing/2014/main" id="{2FC40D3C-0FF9-4F66-B187-4A5B57D04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428625"/>
            <a:ext cx="8186738" cy="1214438"/>
          </a:xfrm>
        </p:spPr>
        <p:txBody>
          <a:bodyPr/>
          <a:lstStyle/>
          <a:p>
            <a:r>
              <a:rPr lang="ru-RU" altLang="ru-RU" sz="4000" b="1">
                <a:solidFill>
                  <a:srgbClr val="A751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ru-RU" altLang="ru-RU" sz="3200"/>
          </a:p>
        </p:txBody>
      </p:sp>
      <p:pic>
        <p:nvPicPr>
          <p:cNvPr id="35843" name="Объект 4" descr="C:\Users\Наталья\Desktop\Фото на презентац\IMG_0395.JPG">
            <a:extLst>
              <a:ext uri="{FF2B5EF4-FFF2-40B4-BE49-F238E27FC236}">
                <a16:creationId xmlns:a16="http://schemas.microsoft.com/office/drawing/2014/main" id="{2B818E6D-3C23-4F14-84DE-8A898EA2CFCB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46238" y="1125538"/>
            <a:ext cx="6597650" cy="5199062"/>
          </a:xfrm>
        </p:spPr>
      </p:pic>
    </p:spTree>
  </p:cSld>
  <p:clrMapOvr>
    <a:masterClrMapping/>
  </p:clrMapOvr>
  <p:transition spd="slow" advTm="4997">
    <p:randomBar dir="vert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>
            <a:extLst>
              <a:ext uri="{FF2B5EF4-FFF2-40B4-BE49-F238E27FC236}">
                <a16:creationId xmlns:a16="http://schemas.microsoft.com/office/drawing/2014/main" id="{408569FA-062B-4E91-933B-1DDC4453F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792162"/>
          </a:xfrm>
        </p:spPr>
        <p:txBody>
          <a:bodyPr/>
          <a:lstStyle/>
          <a:p>
            <a:r>
              <a:rPr lang="ru-RU" altLang="ru-RU"/>
              <a:t>     Сюжетно – ролевая игра.     </a:t>
            </a:r>
          </a:p>
        </p:txBody>
      </p:sp>
      <p:pic>
        <p:nvPicPr>
          <p:cNvPr id="36867" name="Объект 3" descr="F:\DCIM\100MEDIA\IMG_0442.JPG">
            <a:extLst>
              <a:ext uri="{FF2B5EF4-FFF2-40B4-BE49-F238E27FC236}">
                <a16:creationId xmlns:a16="http://schemas.microsoft.com/office/drawing/2014/main" id="{25E90061-6B63-484B-B517-39F760016AAA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42988" y="1268413"/>
            <a:ext cx="6913562" cy="5056187"/>
          </a:xfrm>
        </p:spPr>
      </p:pic>
    </p:spTree>
  </p:cSld>
  <p:clrMapOvr>
    <a:masterClrMapping/>
  </p:clrMapOvr>
  <p:transition spd="slow" advTm="5122">
    <p:randomBar dir="vert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>
            <a:extLst>
              <a:ext uri="{FF2B5EF4-FFF2-40B4-BE49-F238E27FC236}">
                <a16:creationId xmlns:a16="http://schemas.microsoft.com/office/drawing/2014/main" id="{6BDD7866-A8DC-4480-B5DB-959C653FF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428625"/>
            <a:ext cx="8229600" cy="857250"/>
          </a:xfrm>
        </p:spPr>
        <p:txBody>
          <a:bodyPr/>
          <a:lstStyle/>
          <a:p>
            <a:r>
              <a:rPr lang="ru-RU" altLang="ru-RU" sz="4800"/>
              <a:t>     </a:t>
            </a:r>
            <a:r>
              <a:rPr lang="ru-RU" altLang="ru-RU" sz="4800" b="1">
                <a:solidFill>
                  <a:srgbClr val="A751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 – ролевая игра.</a:t>
            </a:r>
            <a:endParaRPr lang="ru-RU" altLang="ru-RU" sz="4800"/>
          </a:p>
        </p:txBody>
      </p:sp>
      <p:pic>
        <p:nvPicPr>
          <p:cNvPr id="37891" name="Объект 4" descr="F:\DCIM\100MEDIA\IMG_0441.JPG">
            <a:extLst>
              <a:ext uri="{FF2B5EF4-FFF2-40B4-BE49-F238E27FC236}">
                <a16:creationId xmlns:a16="http://schemas.microsoft.com/office/drawing/2014/main" id="{49D77DE2-512D-4437-A180-8D92402A5DB1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46238" y="1935163"/>
            <a:ext cx="5851525" cy="4389437"/>
          </a:xfrm>
        </p:spPr>
      </p:pic>
    </p:spTree>
  </p:cSld>
  <p:clrMapOvr>
    <a:masterClrMapping/>
  </p:clrMapOvr>
  <p:transition spd="slow" advTm="4834">
    <p:circl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>
            <a:extLst>
              <a:ext uri="{FF2B5EF4-FFF2-40B4-BE49-F238E27FC236}">
                <a16:creationId xmlns:a16="http://schemas.microsoft.com/office/drawing/2014/main" id="{9C62C724-714C-4964-8DF4-7CB94F9E6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214313"/>
            <a:ext cx="8229600" cy="857250"/>
          </a:xfrm>
        </p:spPr>
        <p:txBody>
          <a:bodyPr/>
          <a:lstStyle/>
          <a:p>
            <a:r>
              <a:rPr lang="ru-RU" altLang="ru-RU" sz="4400" b="1">
                <a:solidFill>
                  <a:srgbClr val="A751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Физическое развитие.</a:t>
            </a:r>
            <a:endParaRPr lang="ru-RU" altLang="ru-RU" sz="4400"/>
          </a:p>
        </p:txBody>
      </p:sp>
      <p:pic>
        <p:nvPicPr>
          <p:cNvPr id="38915" name="Объект 4" descr="F:\фото занятие папкова\SAM_1468.JPG">
            <a:extLst>
              <a:ext uri="{FF2B5EF4-FFF2-40B4-BE49-F238E27FC236}">
                <a16:creationId xmlns:a16="http://schemas.microsoft.com/office/drawing/2014/main" id="{DF26C6A3-E545-46F3-88BB-01AFD24CA1CC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31913" y="1484313"/>
            <a:ext cx="6769100" cy="4840287"/>
          </a:xfrm>
        </p:spPr>
      </p:pic>
    </p:spTree>
  </p:cSld>
  <p:clrMapOvr>
    <a:masterClrMapping/>
  </p:clrMapOvr>
  <p:transition spd="slow" advTm="5034">
    <p:circl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>
            <a:extLst>
              <a:ext uri="{FF2B5EF4-FFF2-40B4-BE49-F238E27FC236}">
                <a16:creationId xmlns:a16="http://schemas.microsoft.com/office/drawing/2014/main" id="{53174CD2-B9E6-404B-B30D-2CAB27C23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765175"/>
            <a:ext cx="8229600" cy="652463"/>
          </a:xfrm>
        </p:spPr>
        <p:txBody>
          <a:bodyPr/>
          <a:lstStyle/>
          <a:p>
            <a:r>
              <a:rPr lang="ru-RU" altLang="ru-RU" sz="4000" b="1">
                <a:solidFill>
                  <a:srgbClr val="A751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endParaRPr lang="ru-RU" altLang="ru-RU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939" name="Объект 4" descr="F:\фото занятие папкова\SAM_1469.JPG">
            <a:extLst>
              <a:ext uri="{FF2B5EF4-FFF2-40B4-BE49-F238E27FC236}">
                <a16:creationId xmlns:a16="http://schemas.microsoft.com/office/drawing/2014/main" id="{EB8BDFD0-88B9-44E2-B4CC-004CD10B58B8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42988" y="1341438"/>
            <a:ext cx="7416800" cy="4983162"/>
          </a:xfrm>
        </p:spPr>
      </p:pic>
    </p:spTree>
  </p:cSld>
  <p:clrMapOvr>
    <a:masterClrMapping/>
  </p:clrMapOvr>
  <p:transition spd="slow" advTm="4955">
    <p:circl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>
            <a:extLst>
              <a:ext uri="{FF2B5EF4-FFF2-40B4-BE49-F238E27FC236}">
                <a16:creationId xmlns:a16="http://schemas.microsoft.com/office/drawing/2014/main" id="{35EEF3B9-C39C-41C6-B08E-6B13881A3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063" y="357188"/>
            <a:ext cx="8229600" cy="1000125"/>
          </a:xfrm>
        </p:spPr>
        <p:txBody>
          <a:bodyPr/>
          <a:lstStyle/>
          <a:p>
            <a:r>
              <a:rPr lang="en-US" altLang="ru-RU" sz="4400" b="1">
                <a:solidFill>
                  <a:srgbClr val="A751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 sz="4400" b="1">
                <a:solidFill>
                  <a:srgbClr val="A751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altLang="ru-RU" sz="4400" b="1">
                <a:solidFill>
                  <a:srgbClr val="A751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4400"/>
          </a:p>
        </p:txBody>
      </p:sp>
      <p:sp>
        <p:nvSpPr>
          <p:cNvPr id="40963" name="Объект 1">
            <a:extLst>
              <a:ext uri="{FF2B5EF4-FFF2-40B4-BE49-F238E27FC236}">
                <a16:creationId xmlns:a16="http://schemas.microsoft.com/office/drawing/2014/main" id="{830CB775-001C-452C-8743-AC99E0FFA6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620713"/>
            <a:ext cx="8229600" cy="5684837"/>
          </a:xfrm>
        </p:spPr>
        <p:txBody>
          <a:bodyPr/>
          <a:lstStyle/>
          <a:p>
            <a:pPr marL="0" indent="0">
              <a:buFont typeface="Wingdings 2" panose="05020102010507070707" pitchFamily="18" charset="2"/>
              <a:buNone/>
            </a:pPr>
            <a:r>
              <a:rPr lang="ru-RU" altLang="ru-RU" sz="3200">
                <a:solidFill>
                  <a:srgbClr val="7030A0"/>
                </a:solidFill>
              </a:rPr>
              <a:t>      Спортивный инвентарь из бросового           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ru-RU" altLang="ru-RU" sz="3200">
                <a:solidFill>
                  <a:srgbClr val="7030A0"/>
                </a:solidFill>
              </a:rPr>
              <a:t>                              материала.</a:t>
            </a:r>
          </a:p>
          <a:p>
            <a:pPr marL="0" indent="0">
              <a:buFont typeface="Wingdings 2" panose="05020102010507070707" pitchFamily="18" charset="2"/>
              <a:buNone/>
            </a:pPr>
            <a:endParaRPr lang="ru-RU" altLang="ru-RU" sz="3200">
              <a:solidFill>
                <a:srgbClr val="7030A0"/>
              </a:solidFill>
            </a:endParaRPr>
          </a:p>
        </p:txBody>
      </p:sp>
      <p:pic>
        <p:nvPicPr>
          <p:cNvPr id="40964" name="Рисунок 3" descr="C:\Users\Наталья\Desktop\Фото на презентац\IMG_0392.JPG">
            <a:extLst>
              <a:ext uri="{FF2B5EF4-FFF2-40B4-BE49-F238E27FC236}">
                <a16:creationId xmlns:a16="http://schemas.microsoft.com/office/drawing/2014/main" id="{0EF519DF-6423-4AB8-B4C5-796F346C6F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1788" y="2060575"/>
            <a:ext cx="6570662" cy="396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4975">
    <p:circl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Объект 3" descr="F:\DCIM\100MEDIA\IMG_0439.JPG">
            <a:extLst>
              <a:ext uri="{FF2B5EF4-FFF2-40B4-BE49-F238E27FC236}">
                <a16:creationId xmlns:a16="http://schemas.microsoft.com/office/drawing/2014/main" id="{550A57E8-1E9B-4A6B-9DF1-4D8D05C1BBDB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9750" y="1052513"/>
            <a:ext cx="8064500" cy="5272087"/>
          </a:xfrm>
        </p:spPr>
      </p:pic>
    </p:spTree>
  </p:cSld>
  <p:clrMapOvr>
    <a:masterClrMapping/>
  </p:clrMapOvr>
  <p:transition spd="slow" advTm="5084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>
            <a:extLst>
              <a:ext uri="{FF2B5EF4-FFF2-40B4-BE49-F238E27FC236}">
                <a16:creationId xmlns:a16="http://schemas.microsoft.com/office/drawing/2014/main" id="{018F534F-F890-4FFE-A6FD-66DB06D41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857250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b="1">
                <a:solidFill>
                  <a:srgbClr val="A751E7"/>
                </a:solidFill>
              </a:rPr>
              <a:t>Благодарю за внимание!</a:t>
            </a:r>
          </a:p>
        </p:txBody>
      </p:sp>
      <p:pic>
        <p:nvPicPr>
          <p:cNvPr id="43011" name="Picture 2" descr="C:\Documents and Settings\Admin\Рабочий стол\картинки\45837412_9e4d414367de.gif">
            <a:extLst>
              <a:ext uri="{FF2B5EF4-FFF2-40B4-BE49-F238E27FC236}">
                <a16:creationId xmlns:a16="http://schemas.microsoft.com/office/drawing/2014/main" id="{52B1A9A0-E1E4-4816-9750-ADD11C1824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0250" y="2214563"/>
            <a:ext cx="4133850" cy="428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 advTm="7800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>
            <a:extLst>
              <a:ext uri="{FF2B5EF4-FFF2-40B4-BE49-F238E27FC236}">
                <a16:creationId xmlns:a16="http://schemas.microsoft.com/office/drawing/2014/main" id="{8B24A112-FA09-4AAE-B398-4CCD4F39F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38" y="1500188"/>
            <a:ext cx="8229600" cy="723900"/>
          </a:xfrm>
        </p:spPr>
        <p:txBody>
          <a:bodyPr/>
          <a:lstStyle/>
          <a:p>
            <a:pPr algn="ctr" eaLnBrk="1" hangingPunct="1"/>
            <a:r>
              <a:rPr lang="ru-RU" altLang="ru-RU" b="1">
                <a:solidFill>
                  <a:srgbClr val="A751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Задачи:</a:t>
            </a:r>
          </a:p>
        </p:txBody>
      </p:sp>
      <p:sp>
        <p:nvSpPr>
          <p:cNvPr id="8195" name="Содержимое 2">
            <a:extLst>
              <a:ext uri="{FF2B5EF4-FFF2-40B4-BE49-F238E27FC236}">
                <a16:creationId xmlns:a16="http://schemas.microsoft.com/office/drawing/2014/main" id="{9CAE7DF0-9CE2-494E-A4CA-3A575671F3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938" y="2214563"/>
            <a:ext cx="8001000" cy="4110037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endParaRPr lang="ru-RU" altLang="ru-RU" sz="2000"/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ru-RU" sz="2400"/>
              <a:t>  </a:t>
            </a:r>
            <a:r>
              <a:rPr lang="ru-RU" altLang="ru-RU" sz="2400"/>
              <a:t>1</a:t>
            </a:r>
            <a:r>
              <a:rPr lang="ru-RU" altLang="ru-RU" sz="2000"/>
              <a:t>. Укреплять и охранять здоровье детей.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 2. Формировать потребность в соблюдении навыков гигиены.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 3. Дать представление о ценности здоровья, формировать желание вести здоровый образ жизни.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 4. Дать представление о полезной и вредной пище для здоровья человека.</a:t>
            </a:r>
            <a:endParaRPr lang="ru-RU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6" name="Picture 3" descr="C:\Documents and Settings\Admin\Рабочий стол\картинки\43009025_121258759033345.gif">
            <a:extLst>
              <a:ext uri="{FF2B5EF4-FFF2-40B4-BE49-F238E27FC236}">
                <a16:creationId xmlns:a16="http://schemas.microsoft.com/office/drawing/2014/main" id="{3D887342-1575-4062-A563-7EA387B89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" y="285750"/>
            <a:ext cx="2786063" cy="227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6053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>
            <a:extLst>
              <a:ext uri="{FF2B5EF4-FFF2-40B4-BE49-F238E27FC236}">
                <a16:creationId xmlns:a16="http://schemas.microsoft.com/office/drawing/2014/main" id="{0F52A88C-2FBD-452A-8421-0EFEBAB5C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50" y="5572125"/>
            <a:ext cx="7443788" cy="928688"/>
          </a:xfrm>
        </p:spPr>
        <p:txBody>
          <a:bodyPr/>
          <a:lstStyle/>
          <a:p>
            <a:pPr algn="ctr" eaLnBrk="1" hangingPunct="1"/>
            <a:r>
              <a:rPr lang="ru-RU" altLang="ru-RU" sz="5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>
              <a:solidFill>
                <a:srgbClr val="A751E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19" name="Содержимое 2">
            <a:extLst>
              <a:ext uri="{FF2B5EF4-FFF2-40B4-BE49-F238E27FC236}">
                <a16:creationId xmlns:a16="http://schemas.microsoft.com/office/drawing/2014/main" id="{5B9521CD-296C-449E-B1BF-9D276F4AD0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375" y="2643188"/>
            <a:ext cx="7500938" cy="3681412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  <a:defRPr/>
            </a:pPr>
            <a:r>
              <a:rPr lang="ru-RU" sz="1800" dirty="0"/>
              <a:t> </a:t>
            </a:r>
          </a:p>
          <a:p>
            <a:pPr marL="457200" indent="-457200" eaLnBrk="1" hangingPunct="1">
              <a:buFont typeface="Wingdings 2" panose="05020102010507070707" pitchFamily="18" charset="2"/>
              <a:buNone/>
              <a:defRPr/>
            </a:pPr>
            <a:endParaRPr lang="ru-RU" sz="2000" dirty="0"/>
          </a:p>
        </p:txBody>
      </p:sp>
      <p:sp>
        <p:nvSpPr>
          <p:cNvPr id="8" name="Содержимое 2">
            <a:extLst>
              <a:ext uri="{FF2B5EF4-FFF2-40B4-BE49-F238E27FC236}">
                <a16:creationId xmlns:a16="http://schemas.microsoft.com/office/drawing/2014/main" id="{0EDE1CCA-CAEA-48F6-AA18-A52DEAAF51AE}"/>
              </a:ext>
            </a:extLst>
          </p:cNvPr>
          <p:cNvSpPr txBox="1">
            <a:spLocks/>
          </p:cNvSpPr>
          <p:nvPr/>
        </p:nvSpPr>
        <p:spPr bwMode="auto">
          <a:xfrm>
            <a:off x="785813" y="642938"/>
            <a:ext cx="7500937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Продолжительность  проекта: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3050" indent="-273050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краткосрочный ( 1 неделя)</a:t>
            </a:r>
          </a:p>
          <a:p>
            <a:pPr>
              <a:buFont typeface="Wingdings 2" pitchFamily="18" charset="2"/>
              <a:buNone/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Wingdings 2" pitchFamily="18" charset="2"/>
              <a:buNone/>
              <a:defRPr/>
            </a:pPr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Участники  проекта: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дети  младшей группы, воспитатели,  родители.</a:t>
            </a:r>
          </a:p>
          <a:p>
            <a:pPr>
              <a:buFont typeface="Wingdings 2" pitchFamily="18" charset="2"/>
              <a:buNone/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Wingdings 2" pitchFamily="18" charset="2"/>
              <a:buNone/>
              <a:defRPr/>
            </a:pPr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Форма  представления: </a:t>
            </a:r>
          </a:p>
          <a:p>
            <a:pPr>
              <a:buFont typeface="Wingdings 2" pitchFamily="18" charset="2"/>
              <a:buNone/>
              <a:defRPr/>
            </a:pPr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слайдовая  презентация</a:t>
            </a:r>
          </a:p>
          <a:p>
            <a:pPr>
              <a:buFont typeface="Wingdings 2" pitchFamily="18" charset="2"/>
              <a:buNone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73050" indent="-273050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endParaRPr lang="ru-RU" sz="2400" dirty="0">
              <a:latin typeface="+mn-lt"/>
            </a:endParaRPr>
          </a:p>
        </p:txBody>
      </p:sp>
      <p:pic>
        <p:nvPicPr>
          <p:cNvPr id="9221" name="Picture 5">
            <a:extLst>
              <a:ext uri="{FF2B5EF4-FFF2-40B4-BE49-F238E27FC236}">
                <a16:creationId xmlns:a16="http://schemas.microsoft.com/office/drawing/2014/main" id="{1C70E818-505A-4EAF-A7E1-6D8D2E3DEF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9313" y="4143375"/>
            <a:ext cx="242887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4914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>
            <a:extLst>
              <a:ext uri="{FF2B5EF4-FFF2-40B4-BE49-F238E27FC236}">
                <a16:creationId xmlns:a16="http://schemas.microsoft.com/office/drawing/2014/main" id="{D1B73DA2-9EF5-4805-B045-5AA6EAA8F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57188"/>
            <a:ext cx="8229600" cy="785812"/>
          </a:xfrm>
        </p:spPr>
        <p:txBody>
          <a:bodyPr/>
          <a:lstStyle/>
          <a:p>
            <a:pPr algn="ctr" eaLnBrk="1" hangingPunct="1"/>
            <a:r>
              <a:rPr lang="ru-RU" altLang="ru-RU" sz="4800" b="1">
                <a:solidFill>
                  <a:srgbClr val="A751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проблемы.</a:t>
            </a:r>
            <a:endParaRPr lang="ru-RU" altLang="ru-RU" sz="4800">
              <a:solidFill>
                <a:srgbClr val="A751E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3" name="Содержимое 2">
            <a:extLst>
              <a:ext uri="{FF2B5EF4-FFF2-40B4-BE49-F238E27FC236}">
                <a16:creationId xmlns:a16="http://schemas.microsoft.com/office/drawing/2014/main" id="{D495CA1F-071A-4B2F-9127-8E3E5D1C68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5110162"/>
          </a:xfrm>
        </p:spPr>
        <p:txBody>
          <a:bodyPr/>
          <a:lstStyle/>
          <a:p>
            <a:pPr>
              <a:buFont typeface="Wingdings 2" panose="05020102010507070707" pitchFamily="18" charset="2"/>
              <a:buNone/>
            </a:pPr>
            <a:r>
              <a:rPr lang="en-US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«Забота о здоровье – это важнейший труд воспитателя.  От  жизнерадостности, бодрости детей зависит их духовная жизнь, мировоззрение, умственное развитие, прочность знаний, вера в свои силы</a:t>
            </a: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»                                                               </a:t>
            </a: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В.А.Сухомлинский.</a:t>
            </a:r>
            <a:endParaRPr lang="en-US" altLang="ru-RU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 2" panose="05020102010507070707" pitchFamily="18" charset="2"/>
              <a:buNone/>
            </a:pP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        Проблема раннего формирования культуры здоровья актуальна, своевременна и достаточно сложна. Известно, что дошкольный возраст является решающим в формировании фундамента физического и психического здоровья. Ведь именно до 7 лет человек проходит огромный путь развития, не повторяемый на протяжении последующей жизни. Именно в этот период идет интенсивное развитие органов и становление функциональных систем организма, закладываются основные черты личности, отношение к себе и окружающим. Важно на этом этапе сформировать  у  детей базу знаний и практических навыков здорового образа жизни, осознанную потребность в систематических занятий физической культурой и спортом </a:t>
            </a:r>
            <a:r>
              <a:rPr lang="ru-RU" altLang="ru-RU" sz="2000"/>
              <a:t>.</a:t>
            </a:r>
          </a:p>
          <a:p>
            <a:pPr>
              <a:buFont typeface="Wingdings 2" panose="05020102010507070707" pitchFamily="18" charset="2"/>
              <a:buNone/>
            </a:pPr>
            <a:r>
              <a:rPr lang="ru-RU" altLang="ru-RU" sz="1800"/>
              <a:t> </a:t>
            </a:r>
          </a:p>
        </p:txBody>
      </p:sp>
    </p:spTree>
  </p:cSld>
  <p:clrMapOvr>
    <a:masterClrMapping/>
  </p:clrMapOvr>
  <p:transition spd="slow" advTm="13513">
    <p:circl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>
            <a:extLst>
              <a:ext uri="{FF2B5EF4-FFF2-40B4-BE49-F238E27FC236}">
                <a16:creationId xmlns:a16="http://schemas.microsoft.com/office/drawing/2014/main" id="{59ECF5E7-C98D-4B8A-9943-5C70FAA06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642938"/>
            <a:ext cx="8229600" cy="723900"/>
          </a:xfrm>
        </p:spPr>
        <p:txBody>
          <a:bodyPr/>
          <a:lstStyle/>
          <a:p>
            <a:pPr algn="ctr" eaLnBrk="1" hangingPunct="1"/>
            <a:r>
              <a:rPr lang="ru-RU" altLang="ru-RU" b="1">
                <a:solidFill>
                  <a:srgbClr val="A751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проекта.</a:t>
            </a:r>
            <a:endParaRPr lang="ru-RU" altLang="ru-RU">
              <a:solidFill>
                <a:srgbClr val="A751E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67" name="Содержимое 2">
            <a:extLst>
              <a:ext uri="{FF2B5EF4-FFF2-40B4-BE49-F238E27FC236}">
                <a16:creationId xmlns:a16="http://schemas.microsoft.com/office/drawing/2014/main" id="{E62CFB72-5CD1-48C6-8AB4-C817720602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188" y="1916113"/>
            <a:ext cx="8229600" cy="4389437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US" alt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alt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 этап</a:t>
            </a:r>
            <a:r>
              <a:rPr lang="en-US" alt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ru-RU" alt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 подготовительный</a:t>
            </a:r>
          </a:p>
          <a:p>
            <a:pPr eaLnBrk="1" hangingPunct="1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US" alt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alt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этап – организационный</a:t>
            </a:r>
          </a:p>
          <a:p>
            <a:pPr eaLnBrk="1" hangingPunct="1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US" alt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ru-RU" alt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 этап – формирующий</a:t>
            </a:r>
          </a:p>
          <a:p>
            <a:pPr eaLnBrk="1" hangingPunct="1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US" alt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alt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V этап – итоговый  (выступление на педсовете)</a:t>
            </a:r>
          </a:p>
        </p:txBody>
      </p:sp>
    </p:spTree>
  </p:cSld>
  <p:clrMapOvr>
    <a:masterClrMapping/>
  </p:clrMapOvr>
  <p:transition spd="slow" advTm="5095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>
            <a:extLst>
              <a:ext uri="{FF2B5EF4-FFF2-40B4-BE49-F238E27FC236}">
                <a16:creationId xmlns:a16="http://schemas.microsoft.com/office/drawing/2014/main" id="{D7C1848E-CBE7-4964-98DB-C4B02F621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57188"/>
            <a:ext cx="8229600" cy="642937"/>
          </a:xfrm>
        </p:spPr>
        <p:txBody>
          <a:bodyPr/>
          <a:lstStyle/>
          <a:p>
            <a:pPr algn="ctr" eaLnBrk="1" hangingPunct="1"/>
            <a:r>
              <a:rPr lang="en-US" altLang="ru-RU" b="1">
                <a:solidFill>
                  <a:srgbClr val="A751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altLang="ru-RU" b="1">
                <a:solidFill>
                  <a:srgbClr val="A751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этап</a:t>
            </a:r>
            <a:endParaRPr lang="ru-RU" altLang="ru-RU">
              <a:solidFill>
                <a:srgbClr val="A751E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1" name="Содержимое 2">
            <a:extLst>
              <a:ext uri="{FF2B5EF4-FFF2-40B4-BE49-F238E27FC236}">
                <a16:creationId xmlns:a16="http://schemas.microsoft.com/office/drawing/2014/main" id="{F5C89ADB-F849-4229-BE76-FA6DCD3AC5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81600"/>
          </a:xfrm>
        </p:spPr>
        <p:txBody>
          <a:bodyPr/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400" b="1" dirty="0">
                <a:solidFill>
                  <a:srgbClr val="FF0000"/>
                </a:solidFill>
              </a:rPr>
              <a:t>Цель: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Постановка  мотивации, цели, задач по организации  недели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« Здоровый  малыш»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Срок: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один день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Содержание: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ü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Создать мотивацию по работе проекта.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ü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Подготовка  художественной литературы;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ü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Подбор  фольклора,  стихов, загадок.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ü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Подбор наглядного материала – иллюстраций, картинок о здоровом образе жизни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ü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Подбор дидактических, пальчиковых, малоподвижных игр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ü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Разработка  тематических  комплексов:   утренней гимнастики; гимнастики после сна, гимна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тики для глаз.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11136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>
            <a:extLst>
              <a:ext uri="{FF2B5EF4-FFF2-40B4-BE49-F238E27FC236}">
                <a16:creationId xmlns:a16="http://schemas.microsoft.com/office/drawing/2014/main" id="{5AB9FC17-4777-4136-9932-BE8C9B60C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00063"/>
            <a:ext cx="8229600" cy="785812"/>
          </a:xfrm>
        </p:spPr>
        <p:txBody>
          <a:bodyPr/>
          <a:lstStyle/>
          <a:p>
            <a:pPr algn="ctr" eaLnBrk="1" hangingPunct="1"/>
            <a:r>
              <a:rPr lang="en-US" altLang="ru-RU" b="1">
                <a:solidFill>
                  <a:srgbClr val="A751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altLang="ru-RU" b="1">
                <a:solidFill>
                  <a:srgbClr val="A751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этап</a:t>
            </a:r>
            <a:endParaRPr lang="ru-RU" altLang="ru-RU">
              <a:solidFill>
                <a:srgbClr val="A751E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5" name="Содержимое 2">
            <a:extLst>
              <a:ext uri="{FF2B5EF4-FFF2-40B4-BE49-F238E27FC236}">
                <a16:creationId xmlns:a16="http://schemas.microsoft.com/office/drawing/2014/main" id="{60080E9A-61F2-4AB1-9406-B83067D2E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28750"/>
            <a:ext cx="8229600" cy="4895850"/>
          </a:xfrm>
        </p:spPr>
        <p:txBody>
          <a:bodyPr/>
          <a:lstStyle/>
          <a:p>
            <a:pPr algn="just" eaLnBrk="1" hangingPunct="1">
              <a:buFont typeface="Wingdings 2" panose="05020102010507070707" pitchFamily="18" charset="2"/>
              <a:buNone/>
            </a:pPr>
            <a:r>
              <a:rPr lang="ru-RU" altLang="ru-RU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Закреплять и расширять знания о здоровом образе через     практическую деятельность детей</a:t>
            </a:r>
            <a:r>
              <a:rPr lang="ru-RU" altLang="ru-RU" sz="2800">
                <a:latin typeface="Monotype Corsiva" panose="03010101010201010101" pitchFamily="66" charset="0"/>
              </a:rPr>
              <a:t>.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Дать представления  о том, что такое здоровье и здоровый человек, об основных навыках личной гигиены.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умения отражать в игре культурно –гигиенические навыки , правила здоровье сберегающего и безопасного поведения.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Знакомить с правилами безопасности в обращении с лекарствами, витаминами.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заботливое отношение к своему здоровью.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Подключить родителей к  работе в реализации проекта.</a:t>
            </a:r>
          </a:p>
        </p:txBody>
      </p:sp>
    </p:spTree>
  </p:cSld>
  <p:clrMapOvr>
    <a:masterClrMapping/>
  </p:clrMapOvr>
  <p:transition spd="slow" advTm="12991">
    <p:pull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842</TotalTime>
  <Words>863</Words>
  <Application>Microsoft Office PowerPoint</Application>
  <PresentationFormat>Экран (4:3)</PresentationFormat>
  <Paragraphs>127</Paragraphs>
  <Slides>38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6" baseType="lpstr">
      <vt:lpstr>Arial</vt:lpstr>
      <vt:lpstr>Calibri</vt:lpstr>
      <vt:lpstr>Constantia</vt:lpstr>
      <vt:lpstr>Wingdings 2</vt:lpstr>
      <vt:lpstr>Times New Roman</vt:lpstr>
      <vt:lpstr>Monotype Corsiva</vt:lpstr>
      <vt:lpstr>Wingdings</vt:lpstr>
      <vt:lpstr>Поток</vt:lpstr>
      <vt:lpstr>Педагогический проект  «Мое здоровье – мое будущее».</vt:lpstr>
      <vt:lpstr>  Паспорт проекта.</vt:lpstr>
      <vt:lpstr>Цель проекта:</vt:lpstr>
      <vt:lpstr> Задачи:</vt:lpstr>
      <vt:lpstr> </vt:lpstr>
      <vt:lpstr>Актуальность проблемы.</vt:lpstr>
      <vt:lpstr>Этапы проекта.</vt:lpstr>
      <vt:lpstr>I этап</vt:lpstr>
      <vt:lpstr>II этап</vt:lpstr>
      <vt:lpstr>III этап</vt:lpstr>
      <vt:lpstr>         Продукты  проекта.</vt:lpstr>
      <vt:lpstr>Основные   формы  реализации проекта:  </vt:lpstr>
      <vt:lpstr>  </vt:lpstr>
      <vt:lpstr>  </vt:lpstr>
      <vt:lpstr>  </vt:lpstr>
      <vt:lpstr>         Оздоровительные                мероприятия.</vt:lpstr>
      <vt:lpstr>           </vt:lpstr>
      <vt:lpstr>         Утренняя гимнастика.</vt:lpstr>
      <vt:lpstr>        Гимнастика после сна.</vt:lpstr>
      <vt:lpstr> Пальчиковая гимнастика</vt:lpstr>
      <vt:lpstr>                            Физминутка. </vt:lpstr>
      <vt:lpstr>                     Массаж         каучуковыми мячиками.             </vt:lpstr>
      <vt:lpstr>                 Прогулка.</vt:lpstr>
      <vt:lpstr> </vt:lpstr>
      <vt:lpstr>                                                                   Учимся сбивать кегли.  </vt:lpstr>
      <vt:lpstr>             </vt:lpstr>
      <vt:lpstr>  </vt:lpstr>
      <vt:lpstr>             </vt:lpstr>
      <vt:lpstr> </vt:lpstr>
      <vt:lpstr>    Рисование «Мандарины и апельсины                   для больной куклы».</vt:lpstr>
      <vt:lpstr>    </vt:lpstr>
      <vt:lpstr>     Сюжетно – ролевая игра.     </vt:lpstr>
      <vt:lpstr>     Сюжетно – ролевая игра.</vt:lpstr>
      <vt:lpstr>         Физическое развитие.</vt:lpstr>
      <vt:lpstr>         </vt:lpstr>
      <vt:lpstr>             </vt:lpstr>
      <vt:lpstr>Презентация PowerPoint</vt:lpstr>
      <vt:lpstr>Благодарю за внимание!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«Здоровый малыш»</dc:title>
  <dc:creator>Admin</dc:creator>
  <cp:lastModifiedBy>Роман Школа</cp:lastModifiedBy>
  <cp:revision>101</cp:revision>
  <dcterms:created xsi:type="dcterms:W3CDTF">2012-11-05T13:07:24Z</dcterms:created>
  <dcterms:modified xsi:type="dcterms:W3CDTF">2020-03-01T20:10:03Z</dcterms:modified>
</cp:coreProperties>
</file>